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6" r:id="rId1"/>
  </p:sldMasterIdLst>
  <p:notesMasterIdLst>
    <p:notesMasterId r:id="rId6"/>
  </p:notesMasterIdLst>
  <p:sldIdLst>
    <p:sldId id="256" r:id="rId2"/>
    <p:sldId id="394" r:id="rId3"/>
    <p:sldId id="393" r:id="rId4"/>
    <p:sldId id="395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051"/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21"/>
    <p:restoredTop sz="96224"/>
  </p:normalViewPr>
  <p:slideViewPr>
    <p:cSldViewPr snapToGrid="0">
      <p:cViewPr varScale="1">
        <p:scale>
          <a:sx n="132" d="100"/>
          <a:sy n="132" d="100"/>
        </p:scale>
        <p:origin x="86" y="4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" name="Google Shape;4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146622" y="110820"/>
            <a:ext cx="8426400" cy="571800"/>
          </a:xfrm>
          <a:prstGeom prst="roundRect">
            <a:avLst>
              <a:gd name="adj" fmla="val 16667"/>
            </a:avLst>
          </a:prstGeom>
          <a:solidFill>
            <a:srgbClr val="ED1C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146625" y="1103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sz="25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311700" y="853850"/>
            <a:ext cx="8520600" cy="3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cxnSp>
        <p:nvCxnSpPr>
          <p:cNvPr id="18" name="Google Shape;18;p3"/>
          <p:cNvCxnSpPr/>
          <p:nvPr/>
        </p:nvCxnSpPr>
        <p:spPr>
          <a:xfrm>
            <a:off x="180799" y="4572686"/>
            <a:ext cx="8742000" cy="5700"/>
          </a:xfrm>
          <a:prstGeom prst="straightConnector1">
            <a:avLst/>
          </a:prstGeom>
          <a:noFill/>
          <a:ln w="12700" cap="flat" cmpd="sng">
            <a:solidFill>
              <a:srgbClr val="ED1C24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9" name="Google Shape;19;p3" title="FLL-MD-Logo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6625" y="4572675"/>
            <a:ext cx="730701" cy="504775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LL Challenge Content">
  <p:cSld name="FLL Challenge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294950" y="929125"/>
            <a:ext cx="8810400" cy="358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2400"/>
              <a:buChar char="●"/>
              <a:defRPr>
                <a:solidFill>
                  <a:srgbClr val="262626"/>
                </a:solidFill>
              </a:defRPr>
            </a:lvl1pPr>
            <a:lvl2pPr marL="914400" lvl="1" indent="-355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62626"/>
              </a:buClr>
              <a:buSzPts val="2000"/>
              <a:buChar char="○"/>
              <a:defRPr>
                <a:solidFill>
                  <a:srgbClr val="262626"/>
                </a:solidFill>
              </a:defRPr>
            </a:lvl2pPr>
            <a:lvl3pPr marL="1371600" lvl="2" indent="-330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62626"/>
              </a:buClr>
              <a:buSzPts val="1600"/>
              <a:buChar char="■"/>
              <a:defRPr>
                <a:solidFill>
                  <a:srgbClr val="262626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62626"/>
              </a:buClr>
              <a:buSzPts val="1400"/>
              <a:buChar char="●"/>
              <a:defRPr>
                <a:solidFill>
                  <a:srgbClr val="262626"/>
                </a:solidFill>
              </a:defRPr>
            </a:lvl4pPr>
            <a:lvl5pPr marL="2286000" lvl="4" indent="-304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62626"/>
              </a:buClr>
              <a:buSzPts val="1200"/>
              <a:buChar char="○"/>
              <a:defRPr>
                <a:solidFill>
                  <a:srgbClr val="262626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5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180799" y="4572686"/>
            <a:ext cx="8742000" cy="5700"/>
          </a:xfrm>
          <a:prstGeom prst="straightConnector1">
            <a:avLst/>
          </a:prstGeom>
          <a:noFill/>
          <a:ln w="12700" cap="flat" cmpd="sng">
            <a:solidFill>
              <a:srgbClr val="ED1C24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42" name="Google Shape;42;p9" title="FLL-MD-Logo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6625" y="4572675"/>
            <a:ext cx="730701" cy="504775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32">
          <p15:clr>
            <a:srgbClr val="FBAE40"/>
          </p15:clr>
        </p15:guide>
        <p15:guide id="2" pos="56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9" name="Google Shape;9;p1"/>
          <p:cNvCxnSpPr/>
          <p:nvPr/>
        </p:nvCxnSpPr>
        <p:spPr>
          <a:xfrm>
            <a:off x="180799" y="4572686"/>
            <a:ext cx="8742000" cy="5700"/>
          </a:xfrm>
          <a:prstGeom prst="straightConnector1">
            <a:avLst/>
          </a:prstGeom>
          <a:noFill/>
          <a:ln w="12700" cap="flat" cmpd="sng">
            <a:solidFill>
              <a:srgbClr val="ED1C24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0" name="Google Shape;10;p1" title="FLL-MD-Logo.png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46625" y="4572675"/>
            <a:ext cx="730701" cy="50477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yer_parasuram@hot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1</a:t>
            </a:fld>
            <a:endParaRPr sz="1000">
              <a:solidFill>
                <a:schemeClr val="dk2"/>
              </a:solidFill>
            </a:endParaRPr>
          </a:p>
        </p:txBody>
      </p:sp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366900" y="311625"/>
            <a:ext cx="8520600" cy="40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4572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 dirty="0"/>
              <a:t>Introduction to</a:t>
            </a:r>
            <a:endParaRPr b="1" dirty="0"/>
          </a:p>
          <a:p>
            <a:pPr marL="4572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/>
              <a:t>Core Values</a:t>
            </a:r>
            <a:endParaRPr b="1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600" dirty="0"/>
          </a:p>
          <a:p>
            <a:pPr marL="4572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dirty="0"/>
              <a:t>Rose Young </a:t>
            </a:r>
            <a:br>
              <a:rPr lang="en-US" sz="2000" dirty="0"/>
            </a:br>
            <a:r>
              <a:rPr lang="en-US" sz="2000" dirty="0"/>
              <a:t>MD Delivery Partner</a:t>
            </a:r>
            <a:br>
              <a:rPr lang="en-US" sz="2000" dirty="0"/>
            </a:br>
            <a:endParaRPr sz="2000" dirty="0"/>
          </a:p>
          <a:p>
            <a:pPr marL="4572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dirty="0"/>
              <a:t>Parasuram Iyer (Perry)</a:t>
            </a:r>
            <a:endParaRPr sz="2000" dirty="0"/>
          </a:p>
          <a:p>
            <a:pPr marL="4572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dirty="0">
                <a:hlinkClick r:id="rId3"/>
              </a:rPr>
              <a:t>iyer_parasuram@hotmail.com</a:t>
            </a:r>
            <a:br>
              <a:rPr lang="en-US" sz="2000" dirty="0"/>
            </a:br>
            <a:endParaRPr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F0F06-437F-9BEE-2F21-F62218582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Value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B7B5CA-91EE-F536-29F8-357FEEC1AD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algn="just"/>
            <a:r>
              <a:rPr lang="en-US" sz="2200" b="1" dirty="0">
                <a:latin typeface="Ubuntu" panose="020B0504030602030204" pitchFamily="34" charset="0"/>
                <a:sym typeface="Roboto"/>
              </a:rPr>
              <a:t>Discovery</a:t>
            </a:r>
            <a:r>
              <a:rPr lang="en-US" sz="2200" dirty="0">
                <a:latin typeface="Ubuntu" panose="020B0504030602030204" pitchFamily="34" charset="0"/>
                <a:sym typeface="Roboto"/>
              </a:rPr>
              <a:t>: Explore new skills and ideas.</a:t>
            </a:r>
          </a:p>
          <a:p>
            <a:pPr lvl="1" algn="just"/>
            <a:r>
              <a:rPr lang="en-US" sz="2200" b="1" dirty="0">
                <a:latin typeface="Ubuntu" panose="020B0504030602030204" pitchFamily="34" charset="0"/>
                <a:sym typeface="Roboto"/>
              </a:rPr>
              <a:t>Innovation</a:t>
            </a:r>
            <a:r>
              <a:rPr lang="en-US" sz="2200" dirty="0">
                <a:latin typeface="Ubuntu" panose="020B0504030602030204" pitchFamily="34" charset="0"/>
                <a:sym typeface="Roboto"/>
              </a:rPr>
              <a:t>: Use creativity and persistence to solve problems.</a:t>
            </a:r>
          </a:p>
          <a:p>
            <a:pPr lvl="1" algn="just"/>
            <a:r>
              <a:rPr lang="en-US" sz="2200" b="1" dirty="0">
                <a:latin typeface="Ubuntu" panose="020B0504030602030204" pitchFamily="34" charset="0"/>
                <a:sym typeface="Roboto"/>
              </a:rPr>
              <a:t>Impact</a:t>
            </a:r>
            <a:r>
              <a:rPr lang="en-US" sz="2200" dirty="0">
                <a:latin typeface="Ubuntu" panose="020B0504030602030204" pitchFamily="34" charset="0"/>
                <a:sym typeface="Roboto"/>
              </a:rPr>
              <a:t>:  Apply what we learn to improve our world.</a:t>
            </a:r>
          </a:p>
          <a:p>
            <a:pPr lvl="1" algn="just"/>
            <a:r>
              <a:rPr lang="en-US" sz="2200" b="1" dirty="0">
                <a:latin typeface="Ubuntu" panose="020B0504030602030204" pitchFamily="34" charset="0"/>
                <a:sym typeface="Roboto"/>
              </a:rPr>
              <a:t>Inclusion</a:t>
            </a:r>
            <a:r>
              <a:rPr lang="en-US" sz="2200" dirty="0">
                <a:latin typeface="Ubuntu" panose="020B0504030602030204" pitchFamily="34" charset="0"/>
                <a:sym typeface="Roboto"/>
              </a:rPr>
              <a:t>: Respect each other and embrace our differences.</a:t>
            </a:r>
          </a:p>
          <a:p>
            <a:pPr lvl="1" algn="just"/>
            <a:r>
              <a:rPr lang="en-US" sz="2200" b="1" dirty="0">
                <a:latin typeface="Ubuntu" panose="020B0504030602030204" pitchFamily="34" charset="0"/>
                <a:sym typeface="Roboto"/>
              </a:rPr>
              <a:t>Teamwork</a:t>
            </a:r>
            <a:r>
              <a:rPr lang="en-US" sz="2200" dirty="0">
                <a:latin typeface="Ubuntu" panose="020B0504030602030204" pitchFamily="34" charset="0"/>
                <a:sym typeface="Roboto"/>
              </a:rPr>
              <a:t>: Stronger when we work together.</a:t>
            </a:r>
          </a:p>
          <a:p>
            <a:pPr lvl="1" algn="just"/>
            <a:r>
              <a:rPr lang="en-US" sz="2200" b="1" dirty="0">
                <a:latin typeface="Ubuntu" panose="020B0504030602030204" pitchFamily="34" charset="0"/>
                <a:sym typeface="Roboto"/>
              </a:rPr>
              <a:t>Fun</a:t>
            </a:r>
            <a:r>
              <a:rPr lang="en-US" sz="2200" dirty="0">
                <a:latin typeface="Ubuntu" panose="020B0504030602030204" pitchFamily="34" charset="0"/>
                <a:sym typeface="Roboto"/>
              </a:rPr>
              <a:t>: Enjoy and celebrate what we do!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628DDC-097B-4C07-35D9-94ED10C72C6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06243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46AA9-AA66-C2EF-4370-89E0B5CEB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Values  - Examples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AB15A6-C849-4675-E106-09E3AF8792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Discovery – </a:t>
            </a:r>
          </a:p>
          <a:p>
            <a:pPr lvl="1"/>
            <a:r>
              <a:rPr lang="en-US" sz="1200" dirty="0"/>
              <a:t>Encourage research &amp; knowledge expansion through any means (reading, watching videos, trips to museums, engage local experts, trips to facilities, being inquisitive, asking questions)</a:t>
            </a:r>
          </a:p>
          <a:p>
            <a:r>
              <a:rPr lang="en-US" sz="1600" dirty="0"/>
              <a:t>Teamwork</a:t>
            </a:r>
          </a:p>
          <a:p>
            <a:pPr lvl="1"/>
            <a:r>
              <a:rPr lang="en-US" sz="1200" dirty="0"/>
              <a:t>Encourage working together, helping team members out or other teams, community activities</a:t>
            </a:r>
          </a:p>
          <a:p>
            <a:r>
              <a:rPr lang="en-US" sz="1600" dirty="0"/>
              <a:t>Fun</a:t>
            </a:r>
          </a:p>
          <a:p>
            <a:pPr lvl="1"/>
            <a:r>
              <a:rPr lang="en-US" sz="1200" dirty="0"/>
              <a:t>Doing fun activities together, Bowling, Boba Tea, Ice Cream, Watching movies, games</a:t>
            </a:r>
          </a:p>
          <a:p>
            <a:r>
              <a:rPr lang="en-US" sz="1600" dirty="0"/>
              <a:t>Innovation </a:t>
            </a:r>
          </a:p>
          <a:p>
            <a:pPr lvl="1"/>
            <a:r>
              <a:rPr lang="en-US" sz="1200" dirty="0"/>
              <a:t>Coming up with new ideas or thinking of new ways to improve on existing solutions</a:t>
            </a:r>
          </a:p>
          <a:p>
            <a:r>
              <a:rPr lang="en-US" sz="1600" dirty="0"/>
              <a:t>Inclusion</a:t>
            </a:r>
          </a:p>
          <a:p>
            <a:pPr lvl="1"/>
            <a:r>
              <a:rPr lang="en-US" sz="1200" dirty="0"/>
              <a:t>Be inclusive of all viewpoints and ideas irrespective of our differences as Human being (Location / Cultural etc.)</a:t>
            </a:r>
          </a:p>
          <a:p>
            <a:r>
              <a:rPr lang="en-US" sz="1600" dirty="0"/>
              <a:t>Impact</a:t>
            </a:r>
          </a:p>
          <a:p>
            <a:pPr lvl="1"/>
            <a:r>
              <a:rPr lang="en-US" sz="1200" dirty="0"/>
              <a:t>Our individual impact and the impact of everything we do , our solution.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854FB0-9053-2EA5-0FE0-C274517061A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80239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0E35E-E423-9519-AEAB-45DB88377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Core Values -Do’s &amp; Don’ts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E92DE2-9BF4-5219-3F03-CAB3A1EC25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Do’s </a:t>
            </a:r>
          </a:p>
          <a:p>
            <a:pPr lvl="1"/>
            <a:r>
              <a:rPr lang="en-US" dirty="0"/>
              <a:t>Foster </a:t>
            </a:r>
          </a:p>
          <a:p>
            <a:pPr lvl="2"/>
            <a:r>
              <a:rPr lang="en-US" dirty="0"/>
              <a:t>Engagement between team members</a:t>
            </a:r>
          </a:p>
          <a:p>
            <a:pPr lvl="2"/>
            <a:r>
              <a:rPr lang="en-US" dirty="0"/>
              <a:t>Engagement between Coaches, Mentors &amp; Parents</a:t>
            </a:r>
          </a:p>
          <a:p>
            <a:pPr lvl="2"/>
            <a:r>
              <a:rPr lang="en-US" dirty="0"/>
              <a:t>Engagement between Kids &amp; Adults</a:t>
            </a:r>
          </a:p>
          <a:p>
            <a:pPr lvl="2"/>
            <a:r>
              <a:rPr lang="en-US" dirty="0"/>
              <a:t>Be Receptive to ALL types of ideas, thoughts &amp; suggestions . You will be practicing “Inclusion”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  <a:p>
            <a:pPr lvl="2"/>
            <a:r>
              <a:rPr lang="en-US" dirty="0"/>
              <a:t>Have lots of Patience. Remember these are kids </a:t>
            </a:r>
          </a:p>
          <a:p>
            <a:pPr lvl="2"/>
            <a:r>
              <a:rPr lang="en-US" dirty="0"/>
              <a:t>Step back and “breathe” if find yourself hitting a “wall” in your engagements. </a:t>
            </a:r>
          </a:p>
          <a:p>
            <a:pPr lvl="1"/>
            <a:endParaRPr lang="en-US" dirty="0"/>
          </a:p>
          <a:p>
            <a:r>
              <a:rPr lang="en-US" dirty="0"/>
              <a:t>Don’t</a:t>
            </a:r>
          </a:p>
          <a:p>
            <a:pPr lvl="1"/>
            <a:r>
              <a:rPr lang="en-US" dirty="0"/>
              <a:t>Get frustrated</a:t>
            </a:r>
          </a:p>
          <a:p>
            <a:pPr lvl="1"/>
            <a:r>
              <a:rPr lang="en-US" dirty="0"/>
              <a:t>Get Upset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E6A720-64FC-5574-E6D2-BE81FDFA2C2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27476387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5381</TotalTime>
  <Words>286</Words>
  <Application>Microsoft Office PowerPoint</Application>
  <PresentationFormat>On-screen Show (16:9)</PresentationFormat>
  <Paragraphs>44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Ubuntu</vt:lpstr>
      <vt:lpstr>Wingdings</vt:lpstr>
      <vt:lpstr>Simple Light</vt:lpstr>
      <vt:lpstr>Introduction to Core Values  Rose Young  MD Delivery Partner  Parasuram Iyer (Perry) iyer_parasuram@hotmail.com </vt:lpstr>
      <vt:lpstr>Core Value</vt:lpstr>
      <vt:lpstr>Core Values  - Examples</vt:lpstr>
      <vt:lpstr>Core Values -Do’s &amp; Don’ts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Parasuram Iyer</cp:lastModifiedBy>
  <cp:revision>235</cp:revision>
  <dcterms:modified xsi:type="dcterms:W3CDTF">2025-09-25T20:04:05Z</dcterms:modified>
</cp:coreProperties>
</file>