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9144000"/>
  <p:notesSz cx="6858000" cy="9144000"/>
  <p:embeddedFontLst>
    <p:embeddedFont>
      <p:font typeface="Roboto"/>
      <p:regular r:id="rId34"/>
      <p:bold r:id="rId35"/>
      <p:italic r:id="rId36"/>
      <p:boldItalic r:id="rId37"/>
    </p:embeddedFont>
    <p:embeddedFont>
      <p:font typeface="Helvetica Neue"/>
      <p:regular r:id="rId38"/>
      <p:bold r:id="rId39"/>
      <p:italic r:id="rId40"/>
      <p:boldItalic r:id="rId41"/>
    </p:embeddedFont>
    <p:embeddedFont>
      <p:font typeface="Arial Black"/>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jXkEkbL3Dp1FRg/+ODQ4GlrjKv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F8746C-DE2F-44BA-99D8-7A43AF55E0AA}">
  <a:tblStyle styleId="{BCF8746C-DE2F-44BA-99D8-7A43AF55E0A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02C6077-15C5-46EB-9379-B4377590AA60}"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5.xml"/><Relationship Id="rId42" Type="http://schemas.openxmlformats.org/officeDocument/2006/relationships/font" Target="fonts/ArialBlack-regular.fntdata"/><Relationship Id="rId41" Type="http://schemas.openxmlformats.org/officeDocument/2006/relationships/font" Target="fonts/HelveticaNeue-bold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39" Type="http://schemas.openxmlformats.org/officeDocument/2006/relationships/font" Target="fonts/HelveticaNeue-bold.fntdata"/><Relationship Id="rId16" Type="http://schemas.openxmlformats.org/officeDocument/2006/relationships/slide" Target="slides/slide11.xml"/><Relationship Id="rId38" Type="http://schemas.openxmlformats.org/officeDocument/2006/relationships/font" Target="fonts/HelveticaNeu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FIRSTLEGOLeagueofficial" TargetMode="External"/><Relationship Id="rId3" Type="http://schemas.openxmlformats.org/officeDocument/2006/relationships/hyperlink" Target="https://www.youtube.com/c/FIRSTLEGOLeagueofficial" TargetMode="External"/><Relationship Id="rId4" Type="http://schemas.openxmlformats.org/officeDocument/2006/relationships/hyperlink" Target="https://www.youtube.com/c/FIRSTLEGOLeagueofficial" TargetMode="External"/><Relationship Id="rId5" Type="http://schemas.openxmlformats.org/officeDocument/2006/relationships/hyperlink" Target="https://www.youtube.com/c/FIRSTLEGOLeagueofficia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82570e5f93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4" name="Google Shape;84;g382570e5f93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382570e5f93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7d7f736248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37d7f736248_0_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d347e33780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g2d347e33780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d347e33780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g2d347e33780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d347e33780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d347e33780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g2d347e33780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8dcb403219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8dcb403219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g28dcb403219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7d7f736248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7d7f736248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37d7f736248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83654551ab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83654551ab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383654551ab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03108bd20f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303108bd20f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303108bd20f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5c05226912_1_6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15c05226912_1_6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g15c05226912_1_6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6650eabf53_0_2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36650eabf53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g36650eabf53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03108bd20f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03108bd20f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303108bd20f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5c64856767_0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15c64856767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Awards:</a:t>
            </a:r>
            <a:endParaRPr/>
          </a:p>
          <a:p>
            <a:pPr indent="-317500" lvl="0" marL="457200" rtl="0" algn="l">
              <a:lnSpc>
                <a:spcPct val="100000"/>
              </a:lnSpc>
              <a:spcBef>
                <a:spcPts val="0"/>
              </a:spcBef>
              <a:spcAft>
                <a:spcPts val="0"/>
              </a:spcAft>
              <a:buSzPts val="1400"/>
              <a:buChar char="●"/>
            </a:pPr>
            <a:r>
              <a:rPr lang="en-US"/>
              <a:t>One award per team</a:t>
            </a:r>
            <a:endParaRPr/>
          </a:p>
        </p:txBody>
      </p:sp>
      <p:sp>
        <p:nvSpPr>
          <p:cNvPr id="287" name="Google Shape;287;g15c64856767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5c74ede093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15c74ede093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Awards:</a:t>
            </a:r>
            <a:endParaRPr/>
          </a:p>
          <a:p>
            <a:pPr indent="-317500" lvl="0" marL="457200" rtl="0" algn="l">
              <a:lnSpc>
                <a:spcPct val="100000"/>
              </a:lnSpc>
              <a:spcBef>
                <a:spcPts val="0"/>
              </a:spcBef>
              <a:spcAft>
                <a:spcPts val="0"/>
              </a:spcAft>
              <a:buSzPts val="1400"/>
              <a:buChar char="●"/>
            </a:pPr>
            <a:r>
              <a:rPr lang="en-US"/>
              <a:t>One award per team</a:t>
            </a:r>
            <a:endParaRPr/>
          </a:p>
        </p:txBody>
      </p:sp>
      <p:sp>
        <p:nvSpPr>
          <p:cNvPr id="296" name="Google Shape;296;g15c74ede093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83654551ab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83654551ab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383654551ab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8dcb403219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8dcb403219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g28dcb403219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03108bd20f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303108bd20f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g303108bd20f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5c05226912_1_1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15c05226912_1_1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 name="Google Shape;117;g15c05226912_1_1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82570e5f93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382570e5f93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g382570e5f93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5c05226912_1_6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15c05226912_1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g15c05226912_1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5c05226912_1_7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15c05226912_1_7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US" sz="1800">
                <a:latin typeface="Helvetica Neue"/>
                <a:ea typeface="Helvetica Neue"/>
                <a:cs typeface="Helvetica Neue"/>
                <a:sym typeface="Helvetica Neue"/>
              </a:rPr>
              <a:t>Visit the </a:t>
            </a:r>
            <a:r>
              <a:rPr i="1" lang="en-US" sz="1800" u="sng">
                <a:solidFill>
                  <a:schemeClr val="hlink"/>
                </a:solidFill>
                <a:latin typeface="Helvetica Neue"/>
                <a:ea typeface="Helvetica Neue"/>
                <a:cs typeface="Helvetica Neue"/>
                <a:sym typeface="Helvetica Neue"/>
                <a:hlinkClick r:id="rId2"/>
              </a:rPr>
              <a:t>FIRST</a:t>
            </a:r>
            <a:r>
              <a:rPr baseline="30000" lang="en-US" sz="1800" u="sng">
                <a:solidFill>
                  <a:schemeClr val="hlink"/>
                </a:solidFill>
                <a:latin typeface="Helvetica Neue"/>
                <a:ea typeface="Helvetica Neue"/>
                <a:cs typeface="Helvetica Neue"/>
                <a:sym typeface="Helvetica Neue"/>
                <a:hlinkClick r:id="rId3"/>
              </a:rPr>
              <a:t>®</a:t>
            </a:r>
            <a:r>
              <a:rPr lang="en-US" sz="1800" u="sng">
                <a:solidFill>
                  <a:schemeClr val="hlink"/>
                </a:solidFill>
                <a:latin typeface="Helvetica Neue"/>
                <a:ea typeface="Helvetica Neue"/>
                <a:cs typeface="Helvetica Neue"/>
                <a:sym typeface="Helvetica Neue"/>
                <a:hlinkClick r:id="rId4"/>
              </a:rPr>
              <a:t> LEGO</a:t>
            </a:r>
            <a:r>
              <a:rPr baseline="30000" lang="en-US" sz="1800" u="sng">
                <a:solidFill>
                  <a:schemeClr val="hlink"/>
                </a:solidFill>
                <a:latin typeface="Helvetica Neue"/>
                <a:ea typeface="Helvetica Neue"/>
                <a:cs typeface="Helvetica Neue"/>
                <a:sym typeface="Helvetica Neue"/>
                <a:hlinkClick r:id="rId5"/>
              </a:rPr>
              <a:t> ®</a:t>
            </a:r>
            <a:r>
              <a:rPr lang="en-US" sz="1800">
                <a:latin typeface="Helvetica Neue"/>
                <a:ea typeface="Helvetica Neue"/>
                <a:cs typeface="Helvetica Neue"/>
                <a:sym typeface="Helvetica Neue"/>
              </a:rPr>
              <a:t> League YouTube Channel  to watch the SUPERPOWERED season launch video</a:t>
            </a:r>
            <a:r>
              <a:rPr b="0" i="0" lang="en-US" sz="1800" u="none" strike="noStrike">
                <a:solidFill>
                  <a:srgbClr val="211D1E"/>
                </a:solidFill>
                <a:latin typeface="Arial"/>
                <a:ea typeface="Arial"/>
                <a:cs typeface="Arial"/>
                <a:sym typeface="Arial"/>
              </a:rPr>
              <a:t>.</a:t>
            </a:r>
            <a:endParaRPr sz="1800">
              <a:latin typeface="Helvetica Neue"/>
              <a:ea typeface="Helvetica Neue"/>
              <a:cs typeface="Helvetica Neue"/>
              <a:sym typeface="Helvetica Neue"/>
            </a:endParaRPr>
          </a:p>
        </p:txBody>
      </p:sp>
      <p:sp>
        <p:nvSpPr>
          <p:cNvPr id="146" name="Google Shape;146;g15c05226912_1_7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5c05226912_1_6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15c05226912_1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g15c05226912_1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L Title + Divisions Title">
  <p:cSld name="FLL Title + Divisions Title">
    <p:spTree>
      <p:nvGrpSpPr>
        <p:cNvPr id="15" name="Shape 15"/>
        <p:cNvGrpSpPr/>
        <p:nvPr/>
      </p:nvGrpSpPr>
      <p:grpSpPr>
        <a:xfrm>
          <a:off x="0" y="0"/>
          <a:ext cx="0" cy="0"/>
          <a:chOff x="0" y="0"/>
          <a:chExt cx="0" cy="0"/>
        </a:xfrm>
      </p:grpSpPr>
      <p:pic>
        <p:nvPicPr>
          <p:cNvPr descr="A group of people sitting around a baseball hat&#10;&#10;Description automatically generated" id="16" name="Google Shape;16;g15c05226912_1_500"/>
          <p:cNvPicPr preferRelativeResize="0"/>
          <p:nvPr/>
        </p:nvPicPr>
        <p:blipFill rotWithShape="1">
          <a:blip r:embed="rId2">
            <a:alphaModFix/>
          </a:blip>
          <a:srcRect b="0" l="0" r="0" t="0"/>
          <a:stretch/>
        </p:blipFill>
        <p:spPr>
          <a:xfrm>
            <a:off x="1486" y="0"/>
            <a:ext cx="9141027" cy="6858000"/>
          </a:xfrm>
          <a:prstGeom prst="rect">
            <a:avLst/>
          </a:prstGeom>
          <a:noFill/>
          <a:ln>
            <a:noFill/>
          </a:ln>
        </p:spPr>
      </p:pic>
      <p:sp>
        <p:nvSpPr>
          <p:cNvPr id="17" name="Google Shape;17;g15c05226912_1_500"/>
          <p:cNvSpPr txBox="1"/>
          <p:nvPr>
            <p:ph type="ctrTitle"/>
          </p:nvPr>
        </p:nvSpPr>
        <p:spPr>
          <a:xfrm>
            <a:off x="607624" y="2853387"/>
            <a:ext cx="7928700" cy="971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500"/>
              <a:buFont typeface="Helvetica Neue"/>
              <a:buNone/>
              <a:defRPr b="1" sz="55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15c05226912_1_500"/>
          <p:cNvSpPr txBox="1"/>
          <p:nvPr>
            <p:ph idx="1" type="subTitle"/>
          </p:nvPr>
        </p:nvSpPr>
        <p:spPr>
          <a:xfrm>
            <a:off x="607624" y="3917133"/>
            <a:ext cx="7928700" cy="5412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000"/>
              <a:buNone/>
              <a:defRPr sz="3000">
                <a:solidFill>
                  <a:schemeClr val="lt1"/>
                </a:solidFill>
              </a:defRPr>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9" name="Google Shape;19;g15c05226912_1_500"/>
          <p:cNvPicPr preferRelativeResize="0"/>
          <p:nvPr/>
        </p:nvPicPr>
        <p:blipFill rotWithShape="1">
          <a:blip r:embed="rId3">
            <a:alphaModFix/>
          </a:blip>
          <a:srcRect b="0" l="0" r="0" t="0"/>
          <a:stretch/>
        </p:blipFill>
        <p:spPr>
          <a:xfrm>
            <a:off x="607624" y="5641630"/>
            <a:ext cx="2282191" cy="716307"/>
          </a:xfrm>
          <a:prstGeom prst="rect">
            <a:avLst/>
          </a:prstGeom>
          <a:noFill/>
          <a:ln>
            <a:noFill/>
          </a:ln>
        </p:spPr>
      </p:pic>
      <p:pic>
        <p:nvPicPr>
          <p:cNvPr id="20" name="Google Shape;20;g15c05226912_1_500"/>
          <p:cNvPicPr preferRelativeResize="0"/>
          <p:nvPr/>
        </p:nvPicPr>
        <p:blipFill rotWithShape="1">
          <a:blip r:embed="rId4">
            <a:alphaModFix/>
          </a:blip>
          <a:srcRect b="0" l="0" r="0" t="0"/>
          <a:stretch/>
        </p:blipFill>
        <p:spPr>
          <a:xfrm>
            <a:off x="4746193" y="5486454"/>
            <a:ext cx="3971089" cy="1052577"/>
          </a:xfrm>
          <a:prstGeom prst="rect">
            <a:avLst/>
          </a:prstGeom>
          <a:noFill/>
          <a:ln>
            <a:noFill/>
          </a:ln>
        </p:spPr>
      </p:pic>
    </p:spTree>
  </p:cSld>
  <p:clrMapOvr>
    <a:masterClrMapping/>
  </p:clrMapOvr>
  <p:extLst>
    <p:ext uri="{DCECCB84-F9BA-43D5-87BE-67443E8EF086}">
      <p15:sldGuideLst>
        <p15:guide id="1" orient="horz" pos="3552">
          <p15:clr>
            <a:srgbClr val="FBAE40"/>
          </p15:clr>
        </p15:guide>
        <p15:guide id="2" pos="54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6" name="Shape 76"/>
        <p:cNvGrpSpPr/>
        <p:nvPr/>
      </p:nvGrpSpPr>
      <p:grpSpPr>
        <a:xfrm>
          <a:off x="0" y="0"/>
          <a:ext cx="0" cy="0"/>
          <a:chOff x="0" y="0"/>
          <a:chExt cx="0" cy="0"/>
        </a:xfrm>
      </p:grpSpPr>
      <p:sp>
        <p:nvSpPr>
          <p:cNvPr id="77" name="Google Shape;77;g15c05226912_1_596"/>
          <p:cNvSpPr txBox="1"/>
          <p:nvPr>
            <p:ph type="ctrTitle"/>
          </p:nvPr>
        </p:nvSpPr>
        <p:spPr>
          <a:xfrm>
            <a:off x="685800" y="1280159"/>
            <a:ext cx="7772400" cy="22299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15c05226912_1_596"/>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9" name="Google Shape;79;g15c05226912_1_596"/>
          <p:cNvSpPr txBox="1"/>
          <p:nvPr>
            <p:ph idx="12" type="sldNum"/>
          </p:nvPr>
        </p:nvSpPr>
        <p:spPr>
          <a:xfrm>
            <a:off x="6858000" y="5811838"/>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earthed Challenge">
  <p:cSld name="Picture with Caption">
    <p:bg>
      <p:bgPr>
        <a:blipFill>
          <a:blip r:embed="rId2">
            <a:alphaModFix/>
          </a:blip>
          <a:stretch>
            <a:fillRect/>
          </a:stretch>
        </a:blipFill>
      </p:bgPr>
    </p:bg>
    <p:spTree>
      <p:nvGrpSpPr>
        <p:cNvPr id="80" name="Shape 80"/>
        <p:cNvGrpSpPr/>
        <p:nvPr/>
      </p:nvGrpSpPr>
      <p:grpSpPr>
        <a:xfrm>
          <a:off x="0" y="0"/>
          <a:ext cx="0" cy="0"/>
          <a:chOff x="0" y="0"/>
          <a:chExt cx="0" cy="0"/>
        </a:xfrm>
      </p:grpSpPr>
      <p:pic>
        <p:nvPicPr>
          <p:cNvPr id="81" name="Google Shape;81;g36650eabf53_0_24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L Challenge Content 2">
  <p:cSld name="FLL Challenge Content_2">
    <p:spTree>
      <p:nvGrpSpPr>
        <p:cNvPr id="21" name="Shape 21"/>
        <p:cNvGrpSpPr/>
        <p:nvPr/>
      </p:nvGrpSpPr>
      <p:grpSpPr>
        <a:xfrm>
          <a:off x="0" y="0"/>
          <a:ext cx="0" cy="0"/>
          <a:chOff x="0" y="0"/>
          <a:chExt cx="0" cy="0"/>
        </a:xfrm>
      </p:grpSpPr>
      <p:sp>
        <p:nvSpPr>
          <p:cNvPr id="22" name="Google Shape;22;g15c05226912_1_678"/>
          <p:cNvSpPr/>
          <p:nvPr/>
        </p:nvSpPr>
        <p:spPr>
          <a:xfrm>
            <a:off x="7958361" y="6139370"/>
            <a:ext cx="878400" cy="45600"/>
          </a:xfrm>
          <a:prstGeom prst="rect">
            <a:avLst/>
          </a:prstGeom>
          <a:solidFill>
            <a:srgbClr val="EE30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3" name="Google Shape;23;g15c05226912_1_678"/>
          <p:cNvPicPr preferRelativeResize="0"/>
          <p:nvPr/>
        </p:nvPicPr>
        <p:blipFill rotWithShape="1">
          <a:blip r:embed="rId2">
            <a:alphaModFix/>
          </a:blip>
          <a:srcRect b="0" l="0" r="0" t="0"/>
          <a:stretch/>
        </p:blipFill>
        <p:spPr>
          <a:xfrm>
            <a:off x="8114082" y="6289812"/>
            <a:ext cx="566843" cy="449038"/>
          </a:xfrm>
          <a:prstGeom prst="rect">
            <a:avLst/>
          </a:prstGeom>
          <a:noFill/>
          <a:ln>
            <a:noFill/>
          </a:ln>
        </p:spPr>
      </p:pic>
      <p:sp>
        <p:nvSpPr>
          <p:cNvPr id="24" name="Google Shape;24;g15c05226912_1_678"/>
          <p:cNvSpPr txBox="1"/>
          <p:nvPr>
            <p:ph idx="12" type="sldNum"/>
          </p:nvPr>
        </p:nvSpPr>
        <p:spPr>
          <a:xfrm>
            <a:off x="8689517" y="6559918"/>
            <a:ext cx="357000" cy="210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cxnSp>
        <p:nvCxnSpPr>
          <p:cNvPr id="25" name="Google Shape;25;g15c05226912_1_678"/>
          <p:cNvCxnSpPr/>
          <p:nvPr/>
        </p:nvCxnSpPr>
        <p:spPr>
          <a:xfrm>
            <a:off x="180799" y="6159514"/>
            <a:ext cx="7622100" cy="0"/>
          </a:xfrm>
          <a:prstGeom prst="straightConnector1">
            <a:avLst/>
          </a:prstGeom>
          <a:noFill/>
          <a:ln cap="flat" cmpd="sng" w="12700">
            <a:solidFill>
              <a:srgbClr val="AEABAB"/>
            </a:solidFill>
            <a:prstDash val="solid"/>
            <a:miter lim="800000"/>
            <a:headEnd len="sm" w="sm" type="none"/>
            <a:tailEnd len="sm" w="sm" type="none"/>
          </a:ln>
        </p:spPr>
      </p:cxnSp>
      <p:pic>
        <p:nvPicPr>
          <p:cNvPr id="26" name="Google Shape;26;g15c05226912_1_678"/>
          <p:cNvPicPr preferRelativeResize="0"/>
          <p:nvPr/>
        </p:nvPicPr>
        <p:blipFill rotWithShape="1">
          <a:blip r:embed="rId3">
            <a:alphaModFix/>
          </a:blip>
          <a:srcRect b="0" l="0" r="0" t="0"/>
          <a:stretch/>
        </p:blipFill>
        <p:spPr>
          <a:xfrm>
            <a:off x="180799" y="6339274"/>
            <a:ext cx="1171635" cy="369145"/>
          </a:xfrm>
          <a:prstGeom prst="rect">
            <a:avLst/>
          </a:prstGeom>
          <a:noFill/>
          <a:ln>
            <a:noFill/>
          </a:ln>
        </p:spPr>
      </p:pic>
    </p:spTree>
  </p:cSld>
  <p:clrMapOvr>
    <a:masterClrMapping/>
  </p:clrMapOvr>
  <p:extLst>
    <p:ext uri="{DCECCB84-F9BA-43D5-87BE-67443E8EF086}">
      <p15:sldGuideLst>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L Challenge Content">
  <p:cSld name="FLL Challenge Content">
    <p:spTree>
      <p:nvGrpSpPr>
        <p:cNvPr id="27" name="Shape 27"/>
        <p:cNvGrpSpPr/>
        <p:nvPr/>
      </p:nvGrpSpPr>
      <p:grpSpPr>
        <a:xfrm>
          <a:off x="0" y="0"/>
          <a:ext cx="0" cy="0"/>
          <a:chOff x="0" y="0"/>
          <a:chExt cx="0" cy="0"/>
        </a:xfrm>
      </p:grpSpPr>
      <p:sp>
        <p:nvSpPr>
          <p:cNvPr id="28" name="Google Shape;28;g15c05226912_1_410"/>
          <p:cNvSpPr/>
          <p:nvPr/>
        </p:nvSpPr>
        <p:spPr>
          <a:xfrm>
            <a:off x="7958361" y="6139370"/>
            <a:ext cx="878400" cy="45600"/>
          </a:xfrm>
          <a:prstGeom prst="rect">
            <a:avLst/>
          </a:prstGeom>
          <a:solidFill>
            <a:srgbClr val="EE30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 name="Google Shape;29;g15c05226912_1_410"/>
          <p:cNvPicPr preferRelativeResize="0"/>
          <p:nvPr/>
        </p:nvPicPr>
        <p:blipFill rotWithShape="1">
          <a:blip r:embed="rId2">
            <a:alphaModFix/>
          </a:blip>
          <a:srcRect b="0" l="0" r="0" t="0"/>
          <a:stretch/>
        </p:blipFill>
        <p:spPr>
          <a:xfrm>
            <a:off x="8114082" y="6289812"/>
            <a:ext cx="566843" cy="449038"/>
          </a:xfrm>
          <a:prstGeom prst="rect">
            <a:avLst/>
          </a:prstGeom>
          <a:noFill/>
          <a:ln>
            <a:noFill/>
          </a:ln>
        </p:spPr>
      </p:pic>
      <p:sp>
        <p:nvSpPr>
          <p:cNvPr id="30" name="Google Shape;30;g15c05226912_1_410"/>
          <p:cNvSpPr txBox="1"/>
          <p:nvPr>
            <p:ph idx="12" type="sldNum"/>
          </p:nvPr>
        </p:nvSpPr>
        <p:spPr>
          <a:xfrm>
            <a:off x="8689517" y="6559918"/>
            <a:ext cx="357000" cy="210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cxnSp>
        <p:nvCxnSpPr>
          <p:cNvPr id="31" name="Google Shape;31;g15c05226912_1_410"/>
          <p:cNvCxnSpPr/>
          <p:nvPr/>
        </p:nvCxnSpPr>
        <p:spPr>
          <a:xfrm>
            <a:off x="180799" y="6159514"/>
            <a:ext cx="7622100" cy="0"/>
          </a:xfrm>
          <a:prstGeom prst="straightConnector1">
            <a:avLst/>
          </a:prstGeom>
          <a:noFill/>
          <a:ln cap="flat" cmpd="sng" w="12700">
            <a:solidFill>
              <a:srgbClr val="AEABAB"/>
            </a:solidFill>
            <a:prstDash val="solid"/>
            <a:miter lim="800000"/>
            <a:headEnd len="sm" w="sm" type="none"/>
            <a:tailEnd len="sm" w="sm" type="none"/>
          </a:ln>
        </p:spPr>
      </p:cxnSp>
      <p:pic>
        <p:nvPicPr>
          <p:cNvPr id="32" name="Google Shape;32;g15c05226912_1_410"/>
          <p:cNvPicPr preferRelativeResize="0"/>
          <p:nvPr/>
        </p:nvPicPr>
        <p:blipFill rotWithShape="1">
          <a:blip r:embed="rId3">
            <a:alphaModFix/>
          </a:blip>
          <a:srcRect b="0" l="0" r="0" t="0"/>
          <a:stretch/>
        </p:blipFill>
        <p:spPr>
          <a:xfrm>
            <a:off x="180799" y="6339274"/>
            <a:ext cx="1171635" cy="369145"/>
          </a:xfrm>
          <a:prstGeom prst="rect">
            <a:avLst/>
          </a:prstGeom>
          <a:noFill/>
          <a:ln>
            <a:noFill/>
          </a:ln>
        </p:spPr>
      </p:pic>
      <p:sp>
        <p:nvSpPr>
          <p:cNvPr id="33" name="Google Shape;33;g15c05226912_1_410"/>
          <p:cNvSpPr txBox="1"/>
          <p:nvPr>
            <p:ph idx="1" type="body"/>
          </p:nvPr>
        </p:nvSpPr>
        <p:spPr>
          <a:xfrm>
            <a:off x="628650" y="1909763"/>
            <a:ext cx="7886700" cy="41070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262626"/>
              </a:buClr>
              <a:buSzPts val="2400"/>
              <a:buChar char="•"/>
              <a:defRPr>
                <a:solidFill>
                  <a:srgbClr val="262626"/>
                </a:solidFill>
              </a:defRPr>
            </a:lvl1pPr>
            <a:lvl2pPr indent="-355600" lvl="1" marL="914400" algn="l">
              <a:lnSpc>
                <a:spcPct val="90000"/>
              </a:lnSpc>
              <a:spcBef>
                <a:spcPts val="500"/>
              </a:spcBef>
              <a:spcAft>
                <a:spcPts val="0"/>
              </a:spcAft>
              <a:buClr>
                <a:srgbClr val="262626"/>
              </a:buClr>
              <a:buSzPts val="2000"/>
              <a:buChar char="•"/>
              <a:defRPr>
                <a:solidFill>
                  <a:srgbClr val="262626"/>
                </a:solidFill>
              </a:defRPr>
            </a:lvl2pPr>
            <a:lvl3pPr indent="-330200" lvl="2" marL="1371600" algn="l">
              <a:lnSpc>
                <a:spcPct val="90000"/>
              </a:lnSpc>
              <a:spcBef>
                <a:spcPts val="500"/>
              </a:spcBef>
              <a:spcAft>
                <a:spcPts val="0"/>
              </a:spcAft>
              <a:buClr>
                <a:srgbClr val="262626"/>
              </a:buClr>
              <a:buSzPts val="1600"/>
              <a:buChar char="•"/>
              <a:defRPr>
                <a:solidFill>
                  <a:srgbClr val="262626"/>
                </a:solidFill>
              </a:defRPr>
            </a:lvl3pPr>
            <a:lvl4pPr indent="-317500" lvl="3" marL="1828800" algn="l">
              <a:lnSpc>
                <a:spcPct val="90000"/>
              </a:lnSpc>
              <a:spcBef>
                <a:spcPts val="500"/>
              </a:spcBef>
              <a:spcAft>
                <a:spcPts val="0"/>
              </a:spcAft>
              <a:buClr>
                <a:srgbClr val="262626"/>
              </a:buClr>
              <a:buSzPts val="1400"/>
              <a:buChar char="•"/>
              <a:defRPr>
                <a:solidFill>
                  <a:srgbClr val="262626"/>
                </a:solidFill>
              </a:defRPr>
            </a:lvl4pPr>
            <a:lvl5pPr indent="-304800" lvl="4" marL="2286000" algn="l">
              <a:lnSpc>
                <a:spcPct val="90000"/>
              </a:lnSpc>
              <a:spcBef>
                <a:spcPts val="500"/>
              </a:spcBef>
              <a:spcAft>
                <a:spcPts val="0"/>
              </a:spcAft>
              <a:buClr>
                <a:srgbClr val="262626"/>
              </a:buClr>
              <a:buSzPts val="12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g15c05226912_1_410"/>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A383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g15c05226912_1_410"/>
          <p:cNvSpPr txBox="1"/>
          <p:nvPr>
            <p:ph idx="2" type="body"/>
          </p:nvPr>
        </p:nvSpPr>
        <p:spPr>
          <a:xfrm>
            <a:off x="628650" y="1198880"/>
            <a:ext cx="7886700" cy="507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A3838"/>
              </a:buClr>
              <a:buSzPts val="2800"/>
              <a:buNone/>
              <a:defRPr sz="2800">
                <a:solidFill>
                  <a:srgbClr val="3A3838"/>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176">
          <p15:clr>
            <a:srgbClr val="FBAE40"/>
          </p15:clr>
        </p15:guide>
        <p15:guide id="2" pos="56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L + Divisions Content">
  <p:cSld name="FLL + Divisions Content">
    <p:spTree>
      <p:nvGrpSpPr>
        <p:cNvPr id="36" name="Shape 36"/>
        <p:cNvGrpSpPr/>
        <p:nvPr/>
      </p:nvGrpSpPr>
      <p:grpSpPr>
        <a:xfrm>
          <a:off x="0" y="0"/>
          <a:ext cx="0" cy="0"/>
          <a:chOff x="0" y="0"/>
          <a:chExt cx="0" cy="0"/>
        </a:xfrm>
      </p:grpSpPr>
      <p:sp>
        <p:nvSpPr>
          <p:cNvPr id="37" name="Google Shape;37;g15c05226912_1_516"/>
          <p:cNvSpPr txBox="1"/>
          <p:nvPr>
            <p:ph idx="12" type="sldNum"/>
          </p:nvPr>
        </p:nvSpPr>
        <p:spPr>
          <a:xfrm>
            <a:off x="8689517" y="6559918"/>
            <a:ext cx="357000" cy="210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cxnSp>
        <p:nvCxnSpPr>
          <p:cNvPr id="38" name="Google Shape;38;g15c05226912_1_516"/>
          <p:cNvCxnSpPr/>
          <p:nvPr/>
        </p:nvCxnSpPr>
        <p:spPr>
          <a:xfrm>
            <a:off x="180799" y="6159514"/>
            <a:ext cx="8772600" cy="0"/>
          </a:xfrm>
          <a:prstGeom prst="straightConnector1">
            <a:avLst/>
          </a:prstGeom>
          <a:noFill/>
          <a:ln cap="flat" cmpd="sng" w="12700">
            <a:solidFill>
              <a:srgbClr val="AEABAB"/>
            </a:solidFill>
            <a:prstDash val="solid"/>
            <a:miter lim="800000"/>
            <a:headEnd len="sm" w="sm" type="none"/>
            <a:tailEnd len="sm" w="sm" type="none"/>
          </a:ln>
        </p:spPr>
      </p:cxnSp>
      <p:pic>
        <p:nvPicPr>
          <p:cNvPr id="39" name="Google Shape;39;g15c05226912_1_516"/>
          <p:cNvPicPr preferRelativeResize="0"/>
          <p:nvPr/>
        </p:nvPicPr>
        <p:blipFill rotWithShape="1">
          <a:blip r:embed="rId2">
            <a:alphaModFix/>
          </a:blip>
          <a:srcRect b="0" l="0" r="0" t="0"/>
          <a:stretch/>
        </p:blipFill>
        <p:spPr>
          <a:xfrm>
            <a:off x="180799" y="6339274"/>
            <a:ext cx="1171635" cy="369145"/>
          </a:xfrm>
          <a:prstGeom prst="rect">
            <a:avLst/>
          </a:prstGeom>
          <a:noFill/>
          <a:ln>
            <a:noFill/>
          </a:ln>
        </p:spPr>
      </p:pic>
      <p:pic>
        <p:nvPicPr>
          <p:cNvPr id="40" name="Google Shape;40;g15c05226912_1_516"/>
          <p:cNvPicPr preferRelativeResize="0"/>
          <p:nvPr/>
        </p:nvPicPr>
        <p:blipFill rotWithShape="1">
          <a:blip r:embed="rId3">
            <a:alphaModFix/>
          </a:blip>
          <a:srcRect b="0" l="0" r="0" t="0"/>
          <a:stretch/>
        </p:blipFill>
        <p:spPr>
          <a:xfrm>
            <a:off x="7329199" y="6288708"/>
            <a:ext cx="567210" cy="450144"/>
          </a:xfrm>
          <a:prstGeom prst="rect">
            <a:avLst/>
          </a:prstGeom>
          <a:noFill/>
          <a:ln>
            <a:noFill/>
          </a:ln>
        </p:spPr>
      </p:pic>
      <p:pic>
        <p:nvPicPr>
          <p:cNvPr id="41" name="Google Shape;41;g15c05226912_1_516"/>
          <p:cNvPicPr preferRelativeResize="0"/>
          <p:nvPr/>
        </p:nvPicPr>
        <p:blipFill rotWithShape="1">
          <a:blip r:embed="rId4">
            <a:alphaModFix/>
          </a:blip>
          <a:srcRect b="0" l="0" r="0" t="0"/>
          <a:stretch/>
        </p:blipFill>
        <p:spPr>
          <a:xfrm>
            <a:off x="8134055" y="6289812"/>
            <a:ext cx="566843" cy="449038"/>
          </a:xfrm>
          <a:prstGeom prst="rect">
            <a:avLst/>
          </a:prstGeom>
          <a:noFill/>
          <a:ln>
            <a:noFill/>
          </a:ln>
        </p:spPr>
      </p:pic>
      <p:pic>
        <p:nvPicPr>
          <p:cNvPr id="42" name="Google Shape;42;g15c05226912_1_516"/>
          <p:cNvPicPr preferRelativeResize="0"/>
          <p:nvPr/>
        </p:nvPicPr>
        <p:blipFill rotWithShape="1">
          <a:blip r:embed="rId5">
            <a:alphaModFix/>
          </a:blip>
          <a:srcRect b="0" l="0" r="0" t="0"/>
          <a:stretch/>
        </p:blipFill>
        <p:spPr>
          <a:xfrm>
            <a:off x="6524345" y="6289813"/>
            <a:ext cx="567208" cy="449038"/>
          </a:xfrm>
          <a:prstGeom prst="rect">
            <a:avLst/>
          </a:prstGeom>
          <a:noFill/>
          <a:ln>
            <a:noFill/>
          </a:ln>
        </p:spPr>
      </p:pic>
      <p:sp>
        <p:nvSpPr>
          <p:cNvPr id="43" name="Google Shape;43;g15c05226912_1_516"/>
          <p:cNvSpPr txBox="1"/>
          <p:nvPr>
            <p:ph idx="1" type="body"/>
          </p:nvPr>
        </p:nvSpPr>
        <p:spPr>
          <a:xfrm>
            <a:off x="628650" y="1909763"/>
            <a:ext cx="7886700" cy="41070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262626"/>
              </a:buClr>
              <a:buSzPts val="2400"/>
              <a:buChar char="•"/>
              <a:defRPr>
                <a:solidFill>
                  <a:srgbClr val="262626"/>
                </a:solidFill>
              </a:defRPr>
            </a:lvl1pPr>
            <a:lvl2pPr indent="-355600" lvl="1" marL="914400" algn="l">
              <a:lnSpc>
                <a:spcPct val="90000"/>
              </a:lnSpc>
              <a:spcBef>
                <a:spcPts val="500"/>
              </a:spcBef>
              <a:spcAft>
                <a:spcPts val="0"/>
              </a:spcAft>
              <a:buClr>
                <a:srgbClr val="262626"/>
              </a:buClr>
              <a:buSzPts val="2000"/>
              <a:buChar char="•"/>
              <a:defRPr>
                <a:solidFill>
                  <a:srgbClr val="262626"/>
                </a:solidFill>
              </a:defRPr>
            </a:lvl2pPr>
            <a:lvl3pPr indent="-330200" lvl="2" marL="1371600" algn="l">
              <a:lnSpc>
                <a:spcPct val="90000"/>
              </a:lnSpc>
              <a:spcBef>
                <a:spcPts val="500"/>
              </a:spcBef>
              <a:spcAft>
                <a:spcPts val="0"/>
              </a:spcAft>
              <a:buClr>
                <a:srgbClr val="262626"/>
              </a:buClr>
              <a:buSzPts val="1600"/>
              <a:buChar char="•"/>
              <a:defRPr>
                <a:solidFill>
                  <a:srgbClr val="262626"/>
                </a:solidFill>
              </a:defRPr>
            </a:lvl3pPr>
            <a:lvl4pPr indent="-317500" lvl="3" marL="1828800" algn="l">
              <a:lnSpc>
                <a:spcPct val="90000"/>
              </a:lnSpc>
              <a:spcBef>
                <a:spcPts val="500"/>
              </a:spcBef>
              <a:spcAft>
                <a:spcPts val="0"/>
              </a:spcAft>
              <a:buClr>
                <a:srgbClr val="262626"/>
              </a:buClr>
              <a:buSzPts val="1400"/>
              <a:buChar char="•"/>
              <a:defRPr>
                <a:solidFill>
                  <a:srgbClr val="262626"/>
                </a:solidFill>
              </a:defRPr>
            </a:lvl4pPr>
            <a:lvl5pPr indent="-304800" lvl="4" marL="2286000" algn="l">
              <a:lnSpc>
                <a:spcPct val="90000"/>
              </a:lnSpc>
              <a:spcBef>
                <a:spcPts val="500"/>
              </a:spcBef>
              <a:spcAft>
                <a:spcPts val="0"/>
              </a:spcAft>
              <a:buClr>
                <a:srgbClr val="262626"/>
              </a:buClr>
              <a:buSzPts val="12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g15c05226912_1_516"/>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A383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g15c05226912_1_516"/>
          <p:cNvSpPr txBox="1"/>
          <p:nvPr>
            <p:ph idx="2" type="body"/>
          </p:nvPr>
        </p:nvSpPr>
        <p:spPr>
          <a:xfrm>
            <a:off x="628650" y="1198880"/>
            <a:ext cx="7886700" cy="507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A3838"/>
              </a:buClr>
              <a:buSzPts val="2800"/>
              <a:buNone/>
              <a:defRPr sz="2800">
                <a:solidFill>
                  <a:srgbClr val="3A3838"/>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176">
          <p15:clr>
            <a:srgbClr val="FBAE40"/>
          </p15:clr>
        </p15:guide>
        <p15:guide id="2" pos="56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L Title">
  <p:cSld name="FLL Title">
    <p:spTree>
      <p:nvGrpSpPr>
        <p:cNvPr id="46" name="Shape 46"/>
        <p:cNvGrpSpPr/>
        <p:nvPr/>
      </p:nvGrpSpPr>
      <p:grpSpPr>
        <a:xfrm>
          <a:off x="0" y="0"/>
          <a:ext cx="0" cy="0"/>
          <a:chOff x="0" y="0"/>
          <a:chExt cx="0" cy="0"/>
        </a:xfrm>
      </p:grpSpPr>
      <p:pic>
        <p:nvPicPr>
          <p:cNvPr descr="A group of people sitting around a baseball hat&#10;&#10;Description automatically generated" id="47" name="Google Shape;47;g15c05226912_1_495"/>
          <p:cNvPicPr preferRelativeResize="0"/>
          <p:nvPr/>
        </p:nvPicPr>
        <p:blipFill rotWithShape="1">
          <a:blip r:embed="rId2">
            <a:alphaModFix/>
          </a:blip>
          <a:srcRect b="0" l="0" r="0" t="0"/>
          <a:stretch/>
        </p:blipFill>
        <p:spPr>
          <a:xfrm>
            <a:off x="1486" y="0"/>
            <a:ext cx="9141027" cy="6858000"/>
          </a:xfrm>
          <a:prstGeom prst="rect">
            <a:avLst/>
          </a:prstGeom>
          <a:noFill/>
          <a:ln>
            <a:noFill/>
          </a:ln>
        </p:spPr>
      </p:pic>
      <p:sp>
        <p:nvSpPr>
          <p:cNvPr id="48" name="Google Shape;48;g15c05226912_1_495"/>
          <p:cNvSpPr txBox="1"/>
          <p:nvPr>
            <p:ph type="ctrTitle"/>
          </p:nvPr>
        </p:nvSpPr>
        <p:spPr>
          <a:xfrm>
            <a:off x="607624" y="2853387"/>
            <a:ext cx="7928700" cy="971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5500"/>
              <a:buFont typeface="Helvetica Neue"/>
              <a:buNone/>
              <a:defRPr b="1" sz="55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g15c05226912_1_495"/>
          <p:cNvSpPr txBox="1"/>
          <p:nvPr>
            <p:ph idx="1" type="subTitle"/>
          </p:nvPr>
        </p:nvSpPr>
        <p:spPr>
          <a:xfrm>
            <a:off x="607624" y="3917133"/>
            <a:ext cx="7928700" cy="5412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3000"/>
              <a:buNone/>
              <a:defRPr sz="3000">
                <a:solidFill>
                  <a:schemeClr val="lt1"/>
                </a:solidFill>
              </a:defRPr>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0" name="Google Shape;50;g15c05226912_1_495"/>
          <p:cNvPicPr preferRelativeResize="0"/>
          <p:nvPr/>
        </p:nvPicPr>
        <p:blipFill rotWithShape="1">
          <a:blip r:embed="rId3">
            <a:alphaModFix/>
          </a:blip>
          <a:srcRect b="0" l="0" r="0" t="0"/>
          <a:stretch/>
        </p:blipFill>
        <p:spPr>
          <a:xfrm>
            <a:off x="3224530" y="5512080"/>
            <a:ext cx="2694942" cy="84585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L Content Split">
  <p:cSld name="FLL Content Split">
    <p:spTree>
      <p:nvGrpSpPr>
        <p:cNvPr id="51" name="Shape 51"/>
        <p:cNvGrpSpPr/>
        <p:nvPr/>
      </p:nvGrpSpPr>
      <p:grpSpPr>
        <a:xfrm>
          <a:off x="0" y="0"/>
          <a:ext cx="0" cy="0"/>
          <a:chOff x="0" y="0"/>
          <a:chExt cx="0" cy="0"/>
        </a:xfrm>
      </p:grpSpPr>
      <p:pic>
        <p:nvPicPr>
          <p:cNvPr descr="A girl sitting on a table&#10;&#10;Description automatically generated" id="52" name="Google Shape;52;g15c05226912_1_506"/>
          <p:cNvPicPr preferRelativeResize="0"/>
          <p:nvPr/>
        </p:nvPicPr>
        <p:blipFill rotWithShape="1">
          <a:blip r:embed="rId2">
            <a:alphaModFix/>
          </a:blip>
          <a:srcRect b="0" l="0" r="0" t="0"/>
          <a:stretch/>
        </p:blipFill>
        <p:spPr>
          <a:xfrm>
            <a:off x="5011387" y="0"/>
            <a:ext cx="4132613" cy="6857999"/>
          </a:xfrm>
          <a:prstGeom prst="rect">
            <a:avLst/>
          </a:prstGeom>
          <a:noFill/>
          <a:ln>
            <a:noFill/>
          </a:ln>
        </p:spPr>
      </p:pic>
      <p:cxnSp>
        <p:nvCxnSpPr>
          <p:cNvPr id="53" name="Google Shape;53;g15c05226912_1_506"/>
          <p:cNvCxnSpPr/>
          <p:nvPr/>
        </p:nvCxnSpPr>
        <p:spPr>
          <a:xfrm>
            <a:off x="180799" y="6159514"/>
            <a:ext cx="4628700" cy="0"/>
          </a:xfrm>
          <a:prstGeom prst="straightConnector1">
            <a:avLst/>
          </a:prstGeom>
          <a:noFill/>
          <a:ln cap="flat" cmpd="sng" w="12700">
            <a:solidFill>
              <a:srgbClr val="AEABAB"/>
            </a:solidFill>
            <a:prstDash val="solid"/>
            <a:miter lim="800000"/>
            <a:headEnd len="sm" w="sm" type="none"/>
            <a:tailEnd len="sm" w="sm" type="none"/>
          </a:ln>
        </p:spPr>
      </p:cxnSp>
      <p:pic>
        <p:nvPicPr>
          <p:cNvPr id="54" name="Google Shape;54;g15c05226912_1_506"/>
          <p:cNvPicPr preferRelativeResize="0"/>
          <p:nvPr/>
        </p:nvPicPr>
        <p:blipFill rotWithShape="1">
          <a:blip r:embed="rId3">
            <a:alphaModFix/>
          </a:blip>
          <a:srcRect b="0" l="0" r="0" t="0"/>
          <a:stretch/>
        </p:blipFill>
        <p:spPr>
          <a:xfrm>
            <a:off x="180799" y="6339274"/>
            <a:ext cx="1171635" cy="369145"/>
          </a:xfrm>
          <a:prstGeom prst="rect">
            <a:avLst/>
          </a:prstGeom>
          <a:noFill/>
          <a:ln>
            <a:noFill/>
          </a:ln>
        </p:spPr>
      </p:pic>
      <p:pic>
        <p:nvPicPr>
          <p:cNvPr id="55" name="Google Shape;55;g15c05226912_1_506"/>
          <p:cNvPicPr preferRelativeResize="0"/>
          <p:nvPr/>
        </p:nvPicPr>
        <p:blipFill rotWithShape="1">
          <a:blip r:embed="rId4">
            <a:alphaModFix/>
          </a:blip>
          <a:srcRect b="0" l="0" r="0" t="0"/>
          <a:stretch/>
        </p:blipFill>
        <p:spPr>
          <a:xfrm>
            <a:off x="3437919" y="6288708"/>
            <a:ext cx="567210" cy="450144"/>
          </a:xfrm>
          <a:prstGeom prst="rect">
            <a:avLst/>
          </a:prstGeom>
          <a:noFill/>
          <a:ln>
            <a:noFill/>
          </a:ln>
        </p:spPr>
      </p:pic>
      <p:pic>
        <p:nvPicPr>
          <p:cNvPr id="56" name="Google Shape;56;g15c05226912_1_506"/>
          <p:cNvPicPr preferRelativeResize="0"/>
          <p:nvPr/>
        </p:nvPicPr>
        <p:blipFill rotWithShape="1">
          <a:blip r:embed="rId5">
            <a:alphaModFix/>
          </a:blip>
          <a:srcRect b="0" l="0" r="0" t="0"/>
          <a:stretch/>
        </p:blipFill>
        <p:spPr>
          <a:xfrm>
            <a:off x="4242775" y="6289812"/>
            <a:ext cx="566843" cy="449038"/>
          </a:xfrm>
          <a:prstGeom prst="rect">
            <a:avLst/>
          </a:prstGeom>
          <a:noFill/>
          <a:ln>
            <a:noFill/>
          </a:ln>
        </p:spPr>
      </p:pic>
      <p:pic>
        <p:nvPicPr>
          <p:cNvPr id="57" name="Google Shape;57;g15c05226912_1_506"/>
          <p:cNvPicPr preferRelativeResize="0"/>
          <p:nvPr/>
        </p:nvPicPr>
        <p:blipFill rotWithShape="1">
          <a:blip r:embed="rId6">
            <a:alphaModFix/>
          </a:blip>
          <a:srcRect b="0" l="0" r="0" t="0"/>
          <a:stretch/>
        </p:blipFill>
        <p:spPr>
          <a:xfrm>
            <a:off x="2633065" y="6289813"/>
            <a:ext cx="567208" cy="449038"/>
          </a:xfrm>
          <a:prstGeom prst="rect">
            <a:avLst/>
          </a:prstGeom>
          <a:noFill/>
          <a:ln>
            <a:noFill/>
          </a:ln>
        </p:spPr>
      </p:pic>
      <p:sp>
        <p:nvSpPr>
          <p:cNvPr id="58" name="Google Shape;58;g15c05226912_1_506"/>
          <p:cNvSpPr txBox="1"/>
          <p:nvPr>
            <p:ph idx="1" type="body"/>
          </p:nvPr>
        </p:nvSpPr>
        <p:spPr>
          <a:xfrm>
            <a:off x="409575" y="1909763"/>
            <a:ext cx="4171800" cy="40701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262626"/>
              </a:buClr>
              <a:buSzPts val="2400"/>
              <a:buChar char="•"/>
              <a:defRPr>
                <a:solidFill>
                  <a:srgbClr val="262626"/>
                </a:solidFill>
              </a:defRPr>
            </a:lvl1pPr>
            <a:lvl2pPr indent="-355600" lvl="1" marL="914400" algn="l">
              <a:lnSpc>
                <a:spcPct val="90000"/>
              </a:lnSpc>
              <a:spcBef>
                <a:spcPts val="500"/>
              </a:spcBef>
              <a:spcAft>
                <a:spcPts val="0"/>
              </a:spcAft>
              <a:buClr>
                <a:srgbClr val="262626"/>
              </a:buClr>
              <a:buSzPts val="2000"/>
              <a:buChar char="•"/>
              <a:defRPr>
                <a:solidFill>
                  <a:srgbClr val="262626"/>
                </a:solidFill>
              </a:defRPr>
            </a:lvl2pPr>
            <a:lvl3pPr indent="-330200" lvl="2" marL="1371600" algn="l">
              <a:lnSpc>
                <a:spcPct val="90000"/>
              </a:lnSpc>
              <a:spcBef>
                <a:spcPts val="500"/>
              </a:spcBef>
              <a:spcAft>
                <a:spcPts val="0"/>
              </a:spcAft>
              <a:buClr>
                <a:srgbClr val="262626"/>
              </a:buClr>
              <a:buSzPts val="1600"/>
              <a:buChar char="•"/>
              <a:defRPr>
                <a:solidFill>
                  <a:srgbClr val="262626"/>
                </a:solidFill>
              </a:defRPr>
            </a:lvl3pPr>
            <a:lvl4pPr indent="-317500" lvl="3" marL="1828800" algn="l">
              <a:lnSpc>
                <a:spcPct val="90000"/>
              </a:lnSpc>
              <a:spcBef>
                <a:spcPts val="500"/>
              </a:spcBef>
              <a:spcAft>
                <a:spcPts val="0"/>
              </a:spcAft>
              <a:buClr>
                <a:srgbClr val="262626"/>
              </a:buClr>
              <a:buSzPts val="1400"/>
              <a:buChar char="•"/>
              <a:defRPr>
                <a:solidFill>
                  <a:srgbClr val="262626"/>
                </a:solidFill>
              </a:defRPr>
            </a:lvl4pPr>
            <a:lvl5pPr indent="-304800" lvl="4" marL="2286000" algn="l">
              <a:lnSpc>
                <a:spcPct val="90000"/>
              </a:lnSpc>
              <a:spcBef>
                <a:spcPts val="500"/>
              </a:spcBef>
              <a:spcAft>
                <a:spcPts val="0"/>
              </a:spcAft>
              <a:buClr>
                <a:srgbClr val="262626"/>
              </a:buClr>
              <a:buSzPts val="12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g15c05226912_1_506"/>
          <p:cNvSpPr txBox="1"/>
          <p:nvPr>
            <p:ph type="title"/>
          </p:nvPr>
        </p:nvSpPr>
        <p:spPr>
          <a:xfrm>
            <a:off x="409575" y="365127"/>
            <a:ext cx="4171800" cy="762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A3838"/>
              </a:buClr>
              <a:buSzPts val="3800"/>
              <a:buFont typeface="Helvetica Neue"/>
              <a:buNone/>
              <a:defRPr sz="3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15c05226912_1_506"/>
          <p:cNvSpPr txBox="1"/>
          <p:nvPr>
            <p:ph idx="2" type="body"/>
          </p:nvPr>
        </p:nvSpPr>
        <p:spPr>
          <a:xfrm>
            <a:off x="409575" y="1198880"/>
            <a:ext cx="4171800" cy="507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A3838"/>
              </a:buClr>
              <a:buSzPts val="2400"/>
              <a:buNone/>
              <a:defRPr sz="2400">
                <a:solidFill>
                  <a:srgbClr val="3A3838"/>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 name="Shape 61"/>
        <p:cNvGrpSpPr/>
        <p:nvPr/>
      </p:nvGrpSpPr>
      <p:grpSpPr>
        <a:xfrm>
          <a:off x="0" y="0"/>
          <a:ext cx="0" cy="0"/>
          <a:chOff x="0" y="0"/>
          <a:chExt cx="0" cy="0"/>
        </a:xfrm>
      </p:grpSpPr>
      <p:sp>
        <p:nvSpPr>
          <p:cNvPr id="62" name="Google Shape;62;g15c05226912_1_590"/>
          <p:cNvSpPr txBox="1"/>
          <p:nvPr>
            <p:ph type="title"/>
          </p:nvPr>
        </p:nvSpPr>
        <p:spPr>
          <a:xfrm>
            <a:off x="3374136" y="237744"/>
            <a:ext cx="5367600" cy="722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15c05226912_1_590"/>
          <p:cNvSpPr txBox="1"/>
          <p:nvPr>
            <p:ph idx="1" type="body"/>
          </p:nvPr>
        </p:nvSpPr>
        <p:spPr>
          <a:xfrm>
            <a:off x="347472" y="1307592"/>
            <a:ext cx="8558700" cy="4869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g15c05226912_1_590"/>
          <p:cNvSpPr txBox="1"/>
          <p:nvPr>
            <p:ph idx="12" type="sldNum"/>
          </p:nvPr>
        </p:nvSpPr>
        <p:spPr>
          <a:xfrm>
            <a:off x="6858000" y="5811838"/>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g15c05226912_1_594"/>
          <p:cNvSpPr txBox="1"/>
          <p:nvPr>
            <p:ph idx="12" type="sldNum"/>
          </p:nvPr>
        </p:nvSpPr>
        <p:spPr>
          <a:xfrm>
            <a:off x="6858000" y="5811838"/>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L Challenge Content 1">
  <p:cSld name="FLL Challenge Content_1">
    <p:spTree>
      <p:nvGrpSpPr>
        <p:cNvPr id="67" name="Shape 67"/>
        <p:cNvGrpSpPr/>
        <p:nvPr/>
      </p:nvGrpSpPr>
      <p:grpSpPr>
        <a:xfrm>
          <a:off x="0" y="0"/>
          <a:ext cx="0" cy="0"/>
          <a:chOff x="0" y="0"/>
          <a:chExt cx="0" cy="0"/>
        </a:xfrm>
      </p:grpSpPr>
      <p:sp>
        <p:nvSpPr>
          <p:cNvPr id="68" name="Google Shape;68;g15c05226912_1_642"/>
          <p:cNvSpPr/>
          <p:nvPr/>
        </p:nvSpPr>
        <p:spPr>
          <a:xfrm>
            <a:off x="7958361" y="6139370"/>
            <a:ext cx="878400" cy="45600"/>
          </a:xfrm>
          <a:prstGeom prst="rect">
            <a:avLst/>
          </a:prstGeom>
          <a:solidFill>
            <a:srgbClr val="EE302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9" name="Google Shape;69;g15c05226912_1_642"/>
          <p:cNvPicPr preferRelativeResize="0"/>
          <p:nvPr/>
        </p:nvPicPr>
        <p:blipFill rotWithShape="1">
          <a:blip r:embed="rId2">
            <a:alphaModFix/>
          </a:blip>
          <a:srcRect b="0" l="0" r="0" t="0"/>
          <a:stretch/>
        </p:blipFill>
        <p:spPr>
          <a:xfrm>
            <a:off x="8114082" y="6289812"/>
            <a:ext cx="566843" cy="449038"/>
          </a:xfrm>
          <a:prstGeom prst="rect">
            <a:avLst/>
          </a:prstGeom>
          <a:noFill/>
          <a:ln>
            <a:noFill/>
          </a:ln>
        </p:spPr>
      </p:pic>
      <p:sp>
        <p:nvSpPr>
          <p:cNvPr id="70" name="Google Shape;70;g15c05226912_1_642"/>
          <p:cNvSpPr txBox="1"/>
          <p:nvPr>
            <p:ph idx="12" type="sldNum"/>
          </p:nvPr>
        </p:nvSpPr>
        <p:spPr>
          <a:xfrm>
            <a:off x="8689517" y="6559918"/>
            <a:ext cx="357000" cy="210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cxnSp>
        <p:nvCxnSpPr>
          <p:cNvPr id="71" name="Google Shape;71;g15c05226912_1_642"/>
          <p:cNvCxnSpPr/>
          <p:nvPr/>
        </p:nvCxnSpPr>
        <p:spPr>
          <a:xfrm>
            <a:off x="180799" y="6159514"/>
            <a:ext cx="7622100" cy="0"/>
          </a:xfrm>
          <a:prstGeom prst="straightConnector1">
            <a:avLst/>
          </a:prstGeom>
          <a:noFill/>
          <a:ln cap="flat" cmpd="sng" w="12700">
            <a:solidFill>
              <a:srgbClr val="AEABAB"/>
            </a:solidFill>
            <a:prstDash val="solid"/>
            <a:miter lim="800000"/>
            <a:headEnd len="sm" w="sm" type="none"/>
            <a:tailEnd len="sm" w="sm" type="none"/>
          </a:ln>
        </p:spPr>
      </p:cxnSp>
      <p:pic>
        <p:nvPicPr>
          <p:cNvPr id="72" name="Google Shape;72;g15c05226912_1_642"/>
          <p:cNvPicPr preferRelativeResize="0"/>
          <p:nvPr/>
        </p:nvPicPr>
        <p:blipFill rotWithShape="1">
          <a:blip r:embed="rId3">
            <a:alphaModFix/>
          </a:blip>
          <a:srcRect b="0" l="0" r="0" t="0"/>
          <a:stretch/>
        </p:blipFill>
        <p:spPr>
          <a:xfrm>
            <a:off x="180799" y="6339274"/>
            <a:ext cx="1171635" cy="369145"/>
          </a:xfrm>
          <a:prstGeom prst="rect">
            <a:avLst/>
          </a:prstGeom>
          <a:noFill/>
          <a:ln>
            <a:noFill/>
          </a:ln>
        </p:spPr>
      </p:pic>
      <p:sp>
        <p:nvSpPr>
          <p:cNvPr id="73" name="Google Shape;73;g15c05226912_1_642"/>
          <p:cNvSpPr txBox="1"/>
          <p:nvPr>
            <p:ph idx="1" type="body"/>
          </p:nvPr>
        </p:nvSpPr>
        <p:spPr>
          <a:xfrm>
            <a:off x="628650" y="1909763"/>
            <a:ext cx="7886700" cy="41070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262626"/>
              </a:buClr>
              <a:buSzPts val="2400"/>
              <a:buChar char="•"/>
              <a:defRPr>
                <a:solidFill>
                  <a:srgbClr val="262626"/>
                </a:solidFill>
              </a:defRPr>
            </a:lvl1pPr>
            <a:lvl2pPr indent="-355600" lvl="1" marL="914400" algn="l">
              <a:lnSpc>
                <a:spcPct val="90000"/>
              </a:lnSpc>
              <a:spcBef>
                <a:spcPts val="500"/>
              </a:spcBef>
              <a:spcAft>
                <a:spcPts val="0"/>
              </a:spcAft>
              <a:buClr>
                <a:srgbClr val="262626"/>
              </a:buClr>
              <a:buSzPts val="2000"/>
              <a:buChar char="•"/>
              <a:defRPr>
                <a:solidFill>
                  <a:srgbClr val="262626"/>
                </a:solidFill>
              </a:defRPr>
            </a:lvl2pPr>
            <a:lvl3pPr indent="-330200" lvl="2" marL="1371600" algn="l">
              <a:lnSpc>
                <a:spcPct val="90000"/>
              </a:lnSpc>
              <a:spcBef>
                <a:spcPts val="500"/>
              </a:spcBef>
              <a:spcAft>
                <a:spcPts val="0"/>
              </a:spcAft>
              <a:buClr>
                <a:srgbClr val="262626"/>
              </a:buClr>
              <a:buSzPts val="1600"/>
              <a:buChar char="•"/>
              <a:defRPr>
                <a:solidFill>
                  <a:srgbClr val="262626"/>
                </a:solidFill>
              </a:defRPr>
            </a:lvl3pPr>
            <a:lvl4pPr indent="-317500" lvl="3" marL="1828800" algn="l">
              <a:lnSpc>
                <a:spcPct val="90000"/>
              </a:lnSpc>
              <a:spcBef>
                <a:spcPts val="500"/>
              </a:spcBef>
              <a:spcAft>
                <a:spcPts val="0"/>
              </a:spcAft>
              <a:buClr>
                <a:srgbClr val="262626"/>
              </a:buClr>
              <a:buSzPts val="1400"/>
              <a:buChar char="•"/>
              <a:defRPr>
                <a:solidFill>
                  <a:srgbClr val="262626"/>
                </a:solidFill>
              </a:defRPr>
            </a:lvl4pPr>
            <a:lvl5pPr indent="-304800" lvl="4" marL="2286000" algn="l">
              <a:lnSpc>
                <a:spcPct val="90000"/>
              </a:lnSpc>
              <a:spcBef>
                <a:spcPts val="500"/>
              </a:spcBef>
              <a:spcAft>
                <a:spcPts val="0"/>
              </a:spcAft>
              <a:buClr>
                <a:srgbClr val="262626"/>
              </a:buClr>
              <a:buSzPts val="1200"/>
              <a:buChar char="•"/>
              <a:defRPr>
                <a:solidFill>
                  <a:srgbClr val="262626"/>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g15c05226912_1_642"/>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A383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g15c05226912_1_642"/>
          <p:cNvSpPr txBox="1"/>
          <p:nvPr>
            <p:ph idx="2" type="body"/>
          </p:nvPr>
        </p:nvSpPr>
        <p:spPr>
          <a:xfrm>
            <a:off x="628650" y="1198880"/>
            <a:ext cx="7886700" cy="507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A3838"/>
              </a:buClr>
              <a:buSzPts val="2800"/>
              <a:buNone/>
              <a:defRPr sz="2800">
                <a:solidFill>
                  <a:srgbClr val="3A3838"/>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176">
          <p15:clr>
            <a:srgbClr val="FBAE40"/>
          </p15:clr>
        </p15:guide>
        <p15:guide id="2" pos="5640">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15c05226912_1_404"/>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3A3838"/>
              </a:buClr>
              <a:buSzPts val="4000"/>
              <a:buFont typeface="Helvetica Neue"/>
              <a:buNone/>
              <a:defRPr b="1" i="0" sz="4000" u="none" cap="none" strike="noStrike">
                <a:solidFill>
                  <a:srgbClr val="3A3838"/>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15c05226912_1_404"/>
          <p:cNvSpPr txBox="1"/>
          <p:nvPr>
            <p:ph idx="1" type="body"/>
          </p:nvPr>
        </p:nvSpPr>
        <p:spPr>
          <a:xfrm>
            <a:off x="628650" y="1950719"/>
            <a:ext cx="7886700" cy="42261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262626"/>
              </a:buClr>
              <a:buSzPts val="2400"/>
              <a:buFont typeface="Arial"/>
              <a:buChar char="•"/>
              <a:defRPr b="0" i="0" sz="2400" u="none" cap="none" strike="noStrike">
                <a:solidFill>
                  <a:srgbClr val="262626"/>
                </a:solidFill>
                <a:latin typeface="Helvetica Neue"/>
                <a:ea typeface="Helvetica Neue"/>
                <a:cs typeface="Helvetica Neue"/>
                <a:sym typeface="Helvetica Neue"/>
              </a:defRPr>
            </a:lvl1pPr>
            <a:lvl2pPr indent="-355600" lvl="1" marL="914400" marR="0" rtl="0" algn="l">
              <a:lnSpc>
                <a:spcPct val="90000"/>
              </a:lnSpc>
              <a:spcBef>
                <a:spcPts val="500"/>
              </a:spcBef>
              <a:spcAft>
                <a:spcPts val="0"/>
              </a:spcAft>
              <a:buClr>
                <a:srgbClr val="262626"/>
              </a:buClr>
              <a:buSzPts val="2000"/>
              <a:buFont typeface="Arial"/>
              <a:buChar char="•"/>
              <a:defRPr b="0" i="0" sz="2000" u="none" cap="none" strike="noStrike">
                <a:solidFill>
                  <a:srgbClr val="262626"/>
                </a:solidFill>
                <a:latin typeface="Helvetica Neue"/>
                <a:ea typeface="Helvetica Neue"/>
                <a:cs typeface="Helvetica Neue"/>
                <a:sym typeface="Helvetica Neue"/>
              </a:defRPr>
            </a:lvl2pPr>
            <a:lvl3pPr indent="-330200" lvl="2" marL="1371600" marR="0" rtl="0" algn="l">
              <a:lnSpc>
                <a:spcPct val="90000"/>
              </a:lnSpc>
              <a:spcBef>
                <a:spcPts val="500"/>
              </a:spcBef>
              <a:spcAft>
                <a:spcPts val="0"/>
              </a:spcAft>
              <a:buClr>
                <a:srgbClr val="262626"/>
              </a:buClr>
              <a:buSzPts val="1600"/>
              <a:buFont typeface="Arial"/>
              <a:buChar char="•"/>
              <a:defRPr b="0" i="0" sz="1600" u="none" cap="none" strike="noStrike">
                <a:solidFill>
                  <a:srgbClr val="262626"/>
                </a:solidFill>
                <a:latin typeface="Helvetica Neue"/>
                <a:ea typeface="Helvetica Neue"/>
                <a:cs typeface="Helvetica Neue"/>
                <a:sym typeface="Helvetica Neue"/>
              </a:defRPr>
            </a:lvl3pPr>
            <a:lvl4pPr indent="-317500" lvl="3" marL="1828800" marR="0" rtl="0" algn="l">
              <a:lnSpc>
                <a:spcPct val="90000"/>
              </a:lnSpc>
              <a:spcBef>
                <a:spcPts val="500"/>
              </a:spcBef>
              <a:spcAft>
                <a:spcPts val="0"/>
              </a:spcAft>
              <a:buClr>
                <a:srgbClr val="262626"/>
              </a:buClr>
              <a:buSzPts val="1400"/>
              <a:buFont typeface="Arial"/>
              <a:buChar char="•"/>
              <a:defRPr b="0" i="0" sz="1400" u="none" cap="none" strike="noStrike">
                <a:solidFill>
                  <a:srgbClr val="262626"/>
                </a:solidFill>
                <a:latin typeface="Helvetica Neue"/>
                <a:ea typeface="Helvetica Neue"/>
                <a:cs typeface="Helvetica Neue"/>
                <a:sym typeface="Helvetica Neue"/>
              </a:defRPr>
            </a:lvl4pPr>
            <a:lvl5pPr indent="-304800" lvl="4" marL="2286000" marR="0" rtl="0" algn="l">
              <a:lnSpc>
                <a:spcPct val="90000"/>
              </a:lnSpc>
              <a:spcBef>
                <a:spcPts val="500"/>
              </a:spcBef>
              <a:spcAft>
                <a:spcPts val="0"/>
              </a:spcAft>
              <a:buClr>
                <a:srgbClr val="262626"/>
              </a:buClr>
              <a:buSzPts val="1200"/>
              <a:buFont typeface="Arial"/>
              <a:buChar char="•"/>
              <a:defRPr b="0" i="0" sz="1200" u="none" cap="none" strike="noStrike">
                <a:solidFill>
                  <a:srgbClr val="262626"/>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g15c05226912_1_40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g15c05226912_1_40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g15c05226912_1_40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43.jp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6.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4.jpg"/><Relationship Id="rId4" Type="http://schemas.openxmlformats.org/officeDocument/2006/relationships/image" Target="../media/image53.jpg"/><Relationship Id="rId10" Type="http://schemas.openxmlformats.org/officeDocument/2006/relationships/image" Target="../media/image55.jpg"/><Relationship Id="rId9" Type="http://schemas.openxmlformats.org/officeDocument/2006/relationships/image" Target="../media/image59.jpg"/><Relationship Id="rId5" Type="http://schemas.openxmlformats.org/officeDocument/2006/relationships/image" Target="../media/image40.jpg"/><Relationship Id="rId6" Type="http://schemas.openxmlformats.org/officeDocument/2006/relationships/image" Target="../media/image61.jpg"/><Relationship Id="rId7" Type="http://schemas.openxmlformats.org/officeDocument/2006/relationships/image" Target="../media/image54.jpg"/><Relationship Id="rId8" Type="http://schemas.openxmlformats.org/officeDocument/2006/relationships/image" Target="../media/image5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support.google.com/groups/answer/1067205?hl=en&amp;ref_topic=2458613" TargetMode="External"/><Relationship Id="rId4" Type="http://schemas.openxmlformats.org/officeDocument/2006/relationships/hyperlink" Target="mailto:fll_maryland_coaches-group@umbc.edu" TargetMode="External"/><Relationship Id="rId5" Type="http://schemas.openxmlformats.org/officeDocument/2006/relationships/hyperlink" Target="https://www.firstinspires.org/resource-library/fll/challenge/challenge-and-resourc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9.jpg"/><Relationship Id="rId8"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50.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8.jpg"/><Relationship Id="rId4" Type="http://schemas.openxmlformats.org/officeDocument/2006/relationships/image" Target="../media/image4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hyperlink" Target="http://firstinspires.org" TargetMode="External"/><Relationship Id="rId6"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6.jpg"/><Relationship Id="rId4" Type="http://schemas.openxmlformats.org/officeDocument/2006/relationships/image" Target="../media/image5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id="87" name="Google Shape;87;g382570e5f93_0_5"/>
          <p:cNvSpPr txBox="1"/>
          <p:nvPr>
            <p:ph type="ctrTitle"/>
          </p:nvPr>
        </p:nvSpPr>
        <p:spPr>
          <a:xfrm>
            <a:off x="418225" y="2262675"/>
            <a:ext cx="8403600" cy="24921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SzPct val="101851"/>
              <a:buNone/>
            </a:pPr>
            <a:r>
              <a:rPr lang="en-US">
                <a:solidFill>
                  <a:schemeClr val="lt1"/>
                </a:solidFill>
              </a:rPr>
              <a:t>Maryland FLL Challenge Coaches’ Conference</a:t>
            </a:r>
            <a:endParaRPr>
              <a:solidFill>
                <a:schemeClr val="lt1"/>
              </a:solidFill>
            </a:endParaRPr>
          </a:p>
          <a:p>
            <a:pPr indent="0" lvl="0" marL="0" rtl="0" algn="ctr">
              <a:lnSpc>
                <a:spcPct val="90000"/>
              </a:lnSpc>
              <a:spcBef>
                <a:spcPts val="0"/>
              </a:spcBef>
              <a:spcAft>
                <a:spcPts val="0"/>
              </a:spcAft>
              <a:buSzPct val="109999"/>
              <a:buNone/>
            </a:pPr>
            <a:r>
              <a:rPr lang="en-US" sz="5555">
                <a:solidFill>
                  <a:schemeClr val="lt1"/>
                </a:solidFill>
              </a:rPr>
              <a:t>Welcome and Overview</a:t>
            </a:r>
            <a:endParaRPr sz="5555">
              <a:solidFill>
                <a:schemeClr val="lt1"/>
              </a:solidFill>
            </a:endParaRPr>
          </a:p>
        </p:txBody>
      </p:sp>
      <p:sp>
        <p:nvSpPr>
          <p:cNvPr id="88" name="Google Shape;88;g382570e5f93_0_5"/>
          <p:cNvSpPr txBox="1"/>
          <p:nvPr>
            <p:ph idx="1" type="subTitle"/>
          </p:nvPr>
        </p:nvSpPr>
        <p:spPr>
          <a:xfrm>
            <a:off x="418224" y="5840958"/>
            <a:ext cx="7928700" cy="54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3000"/>
              <a:buNone/>
            </a:pPr>
            <a:r>
              <a:rPr lang="en-US">
                <a:solidFill>
                  <a:schemeClr val="dk1"/>
                </a:solidFill>
              </a:rPr>
              <a:t>September 27, 2025</a:t>
            </a:r>
            <a:endParaRPr>
              <a:solidFill>
                <a:schemeClr val="dk1"/>
              </a:solidFill>
            </a:endParaRPr>
          </a:p>
        </p:txBody>
      </p:sp>
      <p:pic>
        <p:nvPicPr>
          <p:cNvPr id="89" name="Google Shape;89;g382570e5f93_0_5"/>
          <p:cNvPicPr preferRelativeResize="0"/>
          <p:nvPr/>
        </p:nvPicPr>
        <p:blipFill>
          <a:blip r:embed="rId4">
            <a:alphaModFix/>
          </a:blip>
          <a:stretch>
            <a:fillRect/>
          </a:stretch>
        </p:blipFill>
        <p:spPr>
          <a:xfrm>
            <a:off x="152400" y="152400"/>
            <a:ext cx="1524000" cy="1543050"/>
          </a:xfrm>
          <a:prstGeom prst="rect">
            <a:avLst/>
          </a:prstGeom>
          <a:noFill/>
          <a:ln>
            <a:noFill/>
          </a:ln>
        </p:spPr>
      </p:pic>
      <p:sp>
        <p:nvSpPr>
          <p:cNvPr id="90" name="Google Shape;90;g382570e5f93_0_5"/>
          <p:cNvSpPr txBox="1"/>
          <p:nvPr/>
        </p:nvSpPr>
        <p:spPr>
          <a:xfrm>
            <a:off x="1847600" y="198325"/>
            <a:ext cx="4091700" cy="2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lt1"/>
                </a:solidFill>
                <a:latin typeface="Helvetica Neue"/>
                <a:ea typeface="Helvetica Neue"/>
                <a:cs typeface="Helvetica Neue"/>
                <a:sym typeface="Helvetica Neue"/>
              </a:rPr>
              <a:t>Have you signed in?</a:t>
            </a:r>
            <a:endParaRPr sz="2400">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7"/>
          <p:cNvSpPr txBox="1"/>
          <p:nvPr/>
        </p:nvSpPr>
        <p:spPr>
          <a:xfrm>
            <a:off x="556375" y="182453"/>
            <a:ext cx="79755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p:txBody>
      </p:sp>
      <p:sp>
        <p:nvSpPr>
          <p:cNvPr id="184" name="Google Shape;184;p7"/>
          <p:cNvSpPr txBox="1"/>
          <p:nvPr/>
        </p:nvSpPr>
        <p:spPr>
          <a:xfrm>
            <a:off x="1597025" y="182563"/>
            <a:ext cx="629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US" sz="2800">
                <a:solidFill>
                  <a:schemeClr val="dk1"/>
                </a:solidFill>
              </a:rPr>
              <a:t>Maryland </a:t>
            </a:r>
            <a:r>
              <a:rPr b="1" i="0" lang="en-US" sz="2800" u="none" cap="none" strike="noStrike">
                <a:solidFill>
                  <a:schemeClr val="dk1"/>
                </a:solidFill>
                <a:latin typeface="Arial"/>
                <a:ea typeface="Arial"/>
                <a:cs typeface="Arial"/>
                <a:sym typeface="Arial"/>
              </a:rPr>
              <a:t>Qualifie</a:t>
            </a:r>
            <a:r>
              <a:rPr b="1" lang="en-US" sz="2800">
                <a:solidFill>
                  <a:schemeClr val="dk1"/>
                </a:solidFill>
              </a:rPr>
              <a:t>rs</a:t>
            </a:r>
            <a:endParaRPr b="1" i="0" sz="1400" u="none" cap="none" strike="noStrike">
              <a:solidFill>
                <a:schemeClr val="dk1"/>
              </a:solidFill>
              <a:latin typeface="Arial"/>
              <a:ea typeface="Arial"/>
              <a:cs typeface="Arial"/>
              <a:sym typeface="Arial"/>
            </a:endParaRPr>
          </a:p>
        </p:txBody>
      </p:sp>
      <p:sp>
        <p:nvSpPr>
          <p:cNvPr id="185" name="Google Shape;185;p7"/>
          <p:cNvSpPr txBox="1"/>
          <p:nvPr/>
        </p:nvSpPr>
        <p:spPr>
          <a:xfrm>
            <a:off x="3912" y="1282492"/>
            <a:ext cx="9136200" cy="831000"/>
          </a:xfrm>
          <a:prstGeom prst="rect">
            <a:avLst/>
          </a:prstGeom>
          <a:solidFill>
            <a:schemeClr val="accent3"/>
          </a:solidFill>
          <a:ln cap="flat" cmpd="sng" w="12700">
            <a:solidFill>
              <a:srgbClr val="787878"/>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To participate in a Qualifier and State Tournament: </a:t>
            </a:r>
            <a:r>
              <a:rPr b="0" i="0" lang="en-US" sz="2400" u="sng" cap="none" strike="noStrike">
                <a:solidFill>
                  <a:schemeClr val="lt1"/>
                </a:solidFill>
                <a:latin typeface="Calibri"/>
                <a:ea typeface="Calibri"/>
                <a:cs typeface="Calibri"/>
                <a:sym typeface="Calibri"/>
              </a:rPr>
              <a:t>One time </a:t>
            </a:r>
            <a:r>
              <a:rPr b="0" i="0" lang="en-US" sz="2400" u="none" cap="none" strike="noStrike">
                <a:solidFill>
                  <a:schemeClr val="lt1"/>
                </a:solidFill>
                <a:latin typeface="Calibri"/>
                <a:ea typeface="Calibri"/>
                <a:cs typeface="Calibri"/>
                <a:sym typeface="Calibri"/>
              </a:rPr>
              <a:t>Registration Fee (Maryland) : </a:t>
            </a:r>
            <a:r>
              <a:rPr b="0" i="0" lang="en-US" sz="2400" u="none" cap="none" strike="noStrike">
                <a:solidFill>
                  <a:schemeClr val="dk1"/>
                </a:solidFill>
                <a:latin typeface="Calibri"/>
                <a:ea typeface="Calibri"/>
                <a:cs typeface="Calibri"/>
                <a:sym typeface="Calibri"/>
              </a:rPr>
              <a:t>$100   </a:t>
            </a:r>
            <a:r>
              <a:rPr b="0" i="0" lang="en-US" sz="2000" u="none" cap="none" strike="noStrike">
                <a:solidFill>
                  <a:schemeClr val="dk1"/>
                </a:solidFill>
                <a:latin typeface="Calibri"/>
                <a:ea typeface="Calibri"/>
                <a:cs typeface="Calibri"/>
                <a:sym typeface="Calibri"/>
              </a:rPr>
              <a:t>Due</a:t>
            </a:r>
            <a:r>
              <a:rPr lang="en-US" sz="2000">
                <a:solidFill>
                  <a:schemeClr val="dk1"/>
                </a:solidFill>
                <a:latin typeface="Calibri"/>
                <a:ea typeface="Calibri"/>
                <a:cs typeface="Calibri"/>
                <a:sym typeface="Calibri"/>
              </a:rPr>
              <a:t> a</a:t>
            </a:r>
            <a:r>
              <a:rPr b="0" i="0" lang="en-US" sz="2000" u="none" cap="none" strike="noStrike">
                <a:solidFill>
                  <a:schemeClr val="dk1"/>
                </a:solidFill>
                <a:latin typeface="Calibri"/>
                <a:ea typeface="Calibri"/>
                <a:cs typeface="Calibri"/>
                <a:sym typeface="Calibri"/>
              </a:rPr>
              <a:t>t registration.</a:t>
            </a:r>
            <a:endParaRPr b="0" i="0" sz="1400" u="none" cap="none" strike="noStrike">
              <a:solidFill>
                <a:schemeClr val="dk1"/>
              </a:solidFill>
              <a:latin typeface="Arial"/>
              <a:ea typeface="Arial"/>
              <a:cs typeface="Arial"/>
              <a:sym typeface="Arial"/>
            </a:endParaRPr>
          </a:p>
        </p:txBody>
      </p:sp>
      <p:sp>
        <p:nvSpPr>
          <p:cNvPr id="186" name="Google Shape;186;p7"/>
          <p:cNvSpPr/>
          <p:nvPr/>
        </p:nvSpPr>
        <p:spPr>
          <a:xfrm>
            <a:off x="236475" y="2515550"/>
            <a:ext cx="8717100" cy="240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2300" u="none" cap="none" strike="noStrike">
                <a:solidFill>
                  <a:schemeClr val="dk1"/>
                </a:solidFill>
                <a:latin typeface="Calibri"/>
                <a:ea typeface="Calibri"/>
                <a:cs typeface="Calibri"/>
                <a:sym typeface="Calibri"/>
              </a:rPr>
              <a:t>To be assigned to a Qualifier, teams must be EVENT READY</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Two coaches YPP and Consent completed</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FIRST Registration paid</a:t>
            </a:r>
            <a:endParaRPr b="0" i="0" sz="23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800"/>
              <a:buFont typeface="Arial"/>
              <a:buNone/>
            </a:pPr>
            <a:r>
              <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2300" u="none" cap="none" strike="noStrike">
                <a:solidFill>
                  <a:srgbClr val="ED1C24"/>
                </a:solidFill>
                <a:latin typeface="Calibri"/>
                <a:ea typeface="Calibri"/>
                <a:cs typeface="Calibri"/>
                <a:sym typeface="Calibri"/>
              </a:rPr>
              <a:t>To receive entrance into the </a:t>
            </a:r>
            <a:r>
              <a:rPr b="1" lang="en-US" sz="2300">
                <a:solidFill>
                  <a:srgbClr val="ED1C24"/>
                </a:solidFill>
                <a:latin typeface="Calibri"/>
                <a:ea typeface="Calibri"/>
                <a:cs typeface="Calibri"/>
                <a:sym typeface="Calibri"/>
              </a:rPr>
              <a:t>St</a:t>
            </a:r>
            <a:r>
              <a:rPr b="1" i="0" lang="en-US" sz="2300" u="none" cap="none" strike="noStrike">
                <a:solidFill>
                  <a:srgbClr val="ED1C24"/>
                </a:solidFill>
                <a:latin typeface="Calibri"/>
                <a:ea typeface="Calibri"/>
                <a:cs typeface="Calibri"/>
                <a:sym typeface="Calibri"/>
              </a:rPr>
              <a:t>ate Cham</a:t>
            </a:r>
            <a:r>
              <a:rPr b="1" lang="en-US" sz="2300">
                <a:solidFill>
                  <a:srgbClr val="ED1C24"/>
                </a:solidFill>
                <a:latin typeface="Calibri"/>
                <a:ea typeface="Calibri"/>
                <a:cs typeface="Calibri"/>
                <a:sym typeface="Calibri"/>
              </a:rPr>
              <a:t>pionship</a:t>
            </a:r>
            <a:r>
              <a:rPr b="1" i="0" lang="en-US" sz="2300" u="none" cap="none" strike="noStrike">
                <a:solidFill>
                  <a:srgbClr val="ED1C24"/>
                </a:solidFill>
                <a:latin typeface="Calibri"/>
                <a:ea typeface="Calibri"/>
                <a:cs typeface="Calibri"/>
                <a:sym typeface="Calibri"/>
              </a:rPr>
              <a:t> </a:t>
            </a:r>
            <a:r>
              <a:rPr b="1" lang="en-US" sz="2300">
                <a:solidFill>
                  <a:srgbClr val="ED1C24"/>
                </a:solidFill>
                <a:latin typeface="Calibri"/>
                <a:ea typeface="Calibri"/>
                <a:cs typeface="Calibri"/>
                <a:sym typeface="Calibri"/>
              </a:rPr>
              <a:t>T</a:t>
            </a:r>
            <a:r>
              <a:rPr b="1" i="0" lang="en-US" sz="2300" u="none" cap="none" strike="noStrike">
                <a:solidFill>
                  <a:srgbClr val="ED1C24"/>
                </a:solidFill>
                <a:latin typeface="Calibri"/>
                <a:ea typeface="Calibri"/>
                <a:cs typeface="Calibri"/>
                <a:sym typeface="Calibri"/>
              </a:rPr>
              <a:t>ournament, teams must participate and be selected from the Qualifiers.</a:t>
            </a:r>
            <a:r>
              <a:rPr b="0" i="0" lang="en-US" sz="2300" u="none" cap="none" strike="noStrike">
                <a:solidFill>
                  <a:srgbClr val="ED1C24"/>
                </a:solidFill>
                <a:latin typeface="Calibri"/>
                <a:ea typeface="Calibri"/>
                <a:cs typeface="Calibri"/>
                <a:sym typeface="Calibri"/>
              </a:rPr>
              <a:t>  </a:t>
            </a:r>
            <a:endParaRPr b="0" i="0" sz="2300" u="none" cap="none" strike="noStrike">
              <a:solidFill>
                <a:srgbClr val="ED1C2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2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2300" u="none" cap="none" strike="noStrike">
              <a:solidFill>
                <a:schemeClr val="dk1"/>
              </a:solidFill>
              <a:latin typeface="Calibri"/>
              <a:ea typeface="Calibri"/>
              <a:cs typeface="Calibri"/>
              <a:sym typeface="Calibri"/>
            </a:endParaRPr>
          </a:p>
        </p:txBody>
      </p:sp>
      <p:sp>
        <p:nvSpPr>
          <p:cNvPr id="187" name="Google Shape;187;p7"/>
          <p:cNvSpPr txBox="1"/>
          <p:nvPr/>
        </p:nvSpPr>
        <p:spPr>
          <a:xfrm>
            <a:off x="-23975" y="4983450"/>
            <a:ext cx="9168000" cy="831000"/>
          </a:xfrm>
          <a:prstGeom prst="rect">
            <a:avLst/>
          </a:prstGeom>
          <a:solidFill>
            <a:schemeClr val="accent3"/>
          </a:solidFill>
          <a:ln cap="flat" cmpd="sng" w="12700">
            <a:solidFill>
              <a:srgbClr val="787878"/>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latin typeface="Calibri"/>
                <a:ea typeface="Calibri"/>
                <a:cs typeface="Calibri"/>
                <a:sym typeface="Calibri"/>
              </a:rPr>
              <a:t>Advancing teams are notified at the end of each Qualifier.  </a:t>
            </a:r>
            <a:r>
              <a:rPr lang="en-US" sz="2400">
                <a:solidFill>
                  <a:schemeClr val="dk1"/>
                </a:solidFill>
                <a:latin typeface="Calibri"/>
                <a:ea typeface="Calibri"/>
                <a:cs typeface="Calibri"/>
                <a:sym typeface="Calibri"/>
              </a:rPr>
              <a:t>An</a:t>
            </a:r>
            <a:r>
              <a:rPr lang="en-US" sz="2400">
                <a:solidFill>
                  <a:schemeClr val="lt1"/>
                </a:solidFill>
                <a:latin typeface="Calibri"/>
                <a:ea typeface="Calibri"/>
                <a:cs typeface="Calibri"/>
                <a:sym typeface="Calibri"/>
              </a:rPr>
              <a:t> </a:t>
            </a:r>
            <a:r>
              <a:rPr lang="en-US" sz="2400">
                <a:solidFill>
                  <a:schemeClr val="dk1"/>
                </a:solidFill>
                <a:latin typeface="Calibri"/>
                <a:ea typeface="Calibri"/>
                <a:cs typeface="Calibri"/>
                <a:sym typeface="Calibri"/>
              </a:rPr>
              <a:t>additional fee of $100</a:t>
            </a:r>
            <a:r>
              <a:rPr lang="en-US" sz="2400">
                <a:solidFill>
                  <a:schemeClr val="lt1"/>
                </a:solidFill>
                <a:latin typeface="Calibri"/>
                <a:ea typeface="Calibri"/>
                <a:cs typeface="Calibri"/>
                <a:sym typeface="Calibri"/>
              </a:rPr>
              <a:t> will be charged for the State Tournament.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7d7f736248_0_16"/>
          <p:cNvSpPr txBox="1"/>
          <p:nvPr/>
        </p:nvSpPr>
        <p:spPr>
          <a:xfrm>
            <a:off x="1597025" y="182563"/>
            <a:ext cx="629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Qualifier Details </a:t>
            </a:r>
            <a:r>
              <a:rPr b="1" lang="en-US" sz="2800">
                <a:solidFill>
                  <a:schemeClr val="dk1"/>
                </a:solidFill>
              </a:rPr>
              <a:t>(also on website)</a:t>
            </a:r>
            <a:endParaRPr b="1" i="0" sz="1400" u="none" cap="none" strike="noStrike">
              <a:solidFill>
                <a:schemeClr val="dk1"/>
              </a:solidFill>
              <a:latin typeface="Arial"/>
              <a:ea typeface="Arial"/>
              <a:cs typeface="Arial"/>
              <a:sym typeface="Arial"/>
            </a:endParaRPr>
          </a:p>
        </p:txBody>
      </p:sp>
      <p:sp>
        <p:nvSpPr>
          <p:cNvPr id="193" name="Google Shape;193;g37d7f736248_0_16"/>
          <p:cNvSpPr txBox="1"/>
          <p:nvPr/>
        </p:nvSpPr>
        <p:spPr>
          <a:xfrm>
            <a:off x="7937" y="890342"/>
            <a:ext cx="9136200" cy="831000"/>
          </a:xfrm>
          <a:prstGeom prst="rect">
            <a:avLst/>
          </a:prstGeom>
          <a:solidFill>
            <a:schemeClr val="accent3"/>
          </a:solidFill>
          <a:ln cap="flat" cmpd="sng" w="12700">
            <a:solidFill>
              <a:srgbClr val="787878"/>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latin typeface="Calibri"/>
                <a:ea typeface="Calibri"/>
                <a:cs typeface="Calibri"/>
                <a:sym typeface="Calibri"/>
              </a:rPr>
              <a:t>Make your Qualifier a Priority for your team, just like any other major extracurricular activity.</a:t>
            </a:r>
            <a:endParaRPr b="0" i="0" sz="1400" u="none" cap="none" strike="noStrike">
              <a:solidFill>
                <a:srgbClr val="000000"/>
              </a:solidFill>
              <a:latin typeface="Arial"/>
              <a:ea typeface="Arial"/>
              <a:cs typeface="Arial"/>
              <a:sym typeface="Arial"/>
            </a:endParaRPr>
          </a:p>
        </p:txBody>
      </p:sp>
      <p:sp>
        <p:nvSpPr>
          <p:cNvPr id="194" name="Google Shape;194;g37d7f736248_0_16"/>
          <p:cNvSpPr/>
          <p:nvPr/>
        </p:nvSpPr>
        <p:spPr>
          <a:xfrm>
            <a:off x="236475" y="1817325"/>
            <a:ext cx="8717100" cy="4479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en-US" sz="1200">
                <a:solidFill>
                  <a:schemeClr val="dk1"/>
                </a:solidFill>
              </a:rPr>
              <a:t>Qualifier Registration:</a:t>
            </a:r>
            <a:endParaRPr b="1" sz="1200">
              <a:solidFill>
                <a:schemeClr val="dk1"/>
              </a:solidFill>
            </a:endParaRPr>
          </a:p>
          <a:p>
            <a:pPr indent="-304800" lvl="0" marL="457200" rtl="0" algn="l">
              <a:lnSpc>
                <a:spcPct val="115000"/>
              </a:lnSpc>
              <a:spcBef>
                <a:spcPts val="1200"/>
              </a:spcBef>
              <a:spcAft>
                <a:spcPts val="0"/>
              </a:spcAft>
              <a:buClr>
                <a:schemeClr val="dk1"/>
              </a:buClr>
              <a:buSzPts val="1200"/>
              <a:buChar char="●"/>
            </a:pPr>
            <a:r>
              <a:rPr b="1" lang="en-US" sz="1200">
                <a:solidFill>
                  <a:schemeClr val="dk1"/>
                </a:solidFill>
              </a:rPr>
              <a:t>Open October 6 to 14.</a:t>
            </a:r>
            <a:r>
              <a:rPr lang="en-US" sz="1200">
                <a:solidFill>
                  <a:schemeClr val="dk1"/>
                </a:solidFill>
              </a:rPr>
              <a:t>  A link will be provided with additional instructions.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US" sz="1200">
                <a:solidFill>
                  <a:schemeClr val="dk1"/>
                </a:solidFill>
              </a:rPr>
              <a:t>Payment by credit card is preferred; payment can be made by a person other than the Coaches or </a:t>
            </a:r>
            <a:r>
              <a:rPr lang="en-US" sz="1200">
                <a:solidFill>
                  <a:schemeClr val="dk1"/>
                </a:solidFill>
              </a:rPr>
              <a:t>Administrator; they must </a:t>
            </a:r>
            <a:r>
              <a:rPr b="1" lang="en-US" sz="1200">
                <a:solidFill>
                  <a:schemeClr val="dk1"/>
                </a:solidFill>
              </a:rPr>
              <a:t>KNOW THE TEAM NUMBER.</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US" sz="1200">
                <a:solidFill>
                  <a:schemeClr val="dk1"/>
                </a:solidFill>
              </a:rPr>
              <a:t>Your choice of top four, including </a:t>
            </a:r>
            <a:r>
              <a:rPr b="1" lang="en-US" sz="1200">
                <a:solidFill>
                  <a:schemeClr val="dk1"/>
                </a:solidFill>
              </a:rPr>
              <a:t>at least one December event.</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US" sz="1200">
                <a:solidFill>
                  <a:schemeClr val="dk1"/>
                </a:solidFill>
              </a:rPr>
              <a:t>Any circumstances that may limit your choice can be noted.  </a:t>
            </a:r>
            <a:r>
              <a:rPr b="1" i="1" lang="en-US" sz="1200">
                <a:solidFill>
                  <a:schemeClr val="dk1"/>
                </a:solidFill>
              </a:rPr>
              <a:t>Do not cite any of the following reasons, as we cannot take these factors into account:</a:t>
            </a:r>
            <a:endParaRPr b="1" i="1"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US" sz="1200">
                <a:solidFill>
                  <a:schemeClr val="dk1"/>
                </a:solidFill>
              </a:rPr>
              <a:t>Rookie team status or rookie coaches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US" sz="1200">
                <a:solidFill>
                  <a:schemeClr val="dk1"/>
                </a:solidFill>
              </a:rPr>
              <a:t>Vacations or work travel impacting coach or team members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US" sz="1200">
                <a:solidFill>
                  <a:schemeClr val="dk1"/>
                </a:solidFill>
              </a:rPr>
              <a:t>Other extracurricular activities conflicting with dates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US" sz="1200">
                <a:solidFill>
                  <a:schemeClr val="dk1"/>
                </a:solidFill>
              </a:rPr>
              <a:t>Assignments will be </a:t>
            </a:r>
            <a:r>
              <a:rPr b="1" lang="en-US" sz="1200">
                <a:solidFill>
                  <a:schemeClr val="dk1"/>
                </a:solidFill>
              </a:rPr>
              <a:t>announced within about 10 days</a:t>
            </a:r>
            <a:r>
              <a:rPr lang="en-US" sz="1200">
                <a:solidFill>
                  <a:schemeClr val="dk1"/>
                </a:solidFill>
              </a:rPr>
              <a:t> of registration closure, at least 6 weeks before the first event.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US" sz="1200">
                <a:solidFill>
                  <a:schemeClr val="dk1"/>
                </a:solidFill>
              </a:rPr>
              <a:t>You should be able to go to the planned </a:t>
            </a:r>
            <a:r>
              <a:rPr b="1" lang="en-US" sz="1200">
                <a:solidFill>
                  <a:schemeClr val="dk1"/>
                </a:solidFill>
              </a:rPr>
              <a:t>snow date</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en-US" sz="1200">
                <a:solidFill>
                  <a:schemeClr val="dk1"/>
                </a:solidFill>
              </a:rPr>
              <a:t>Some events may have very limited open slots</a:t>
            </a:r>
            <a:r>
              <a:rPr lang="en-US" sz="1200">
                <a:solidFill>
                  <a:schemeClr val="dk1"/>
                </a:solidFill>
              </a:rPr>
              <a:t> due to Tournament Host requests for local and sponsored teams.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US" sz="1200">
                <a:solidFill>
                  <a:schemeClr val="dk1"/>
                </a:solidFill>
              </a:rPr>
              <a:t>Events likely to have limited capacity beyond requested teams: Eastern Shore, REACT Allegany, Roar of the Robots 1 and 2, Garrett, Baltimore City.</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US" sz="1200">
                <a:solidFill>
                  <a:schemeClr val="dk1"/>
                </a:solidFill>
              </a:rPr>
              <a:t>If your team is one of the sponsored teams, the Tournament Host will notify you.  Choose that event as your first choice.</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US" sz="1200">
                <a:solidFill>
                  <a:schemeClr val="dk1"/>
                </a:solidFill>
              </a:rPr>
              <a:t>If your team is NOT sponsored by one of these events and has not had confirmation from the Tournament Host that your team has been requested, DO NOT list it as your first choice.</a:t>
            </a:r>
            <a:endParaRPr sz="20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800"/>
              <a:buFont typeface="Calibri"/>
              <a:buNone/>
            </a:pPr>
            <a:r>
              <a:t/>
            </a:r>
            <a:endParaRPr b="0" i="0" sz="19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2d347e33780_0_9"/>
          <p:cNvPicPr preferRelativeResize="0"/>
          <p:nvPr/>
        </p:nvPicPr>
        <p:blipFill rotWithShape="1">
          <a:blip r:embed="rId3">
            <a:alphaModFix/>
          </a:blip>
          <a:srcRect b="0" l="0" r="0" t="0"/>
          <a:stretch/>
        </p:blipFill>
        <p:spPr>
          <a:xfrm>
            <a:off x="3761370" y="6186925"/>
            <a:ext cx="1180150" cy="671075"/>
          </a:xfrm>
          <a:prstGeom prst="rect">
            <a:avLst/>
          </a:prstGeom>
          <a:noFill/>
          <a:ln>
            <a:noFill/>
          </a:ln>
        </p:spPr>
      </p:pic>
      <p:sp>
        <p:nvSpPr>
          <p:cNvPr id="200" name="Google Shape;200;g2d347e33780_0_9"/>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Qualifiers in Maryland Dec</a:t>
            </a:r>
            <a:endParaRPr/>
          </a:p>
        </p:txBody>
      </p:sp>
      <p:sp>
        <p:nvSpPr>
          <p:cNvPr id="201" name="Google Shape;201;g2d347e33780_0_9"/>
          <p:cNvSpPr txBox="1"/>
          <p:nvPr/>
        </p:nvSpPr>
        <p:spPr>
          <a:xfrm>
            <a:off x="307600" y="5574750"/>
            <a:ext cx="4137600" cy="31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Helvetica Neue"/>
                <a:ea typeface="Helvetica Neue"/>
                <a:cs typeface="Helvetica Neue"/>
                <a:sym typeface="Helvetica Neue"/>
              </a:rPr>
              <a:t>As of </a:t>
            </a:r>
            <a:r>
              <a:rPr i="1" lang="en-US">
                <a:latin typeface="Helvetica Neue"/>
                <a:ea typeface="Helvetica Neue"/>
                <a:cs typeface="Helvetica Neue"/>
                <a:sym typeface="Helvetica Neue"/>
              </a:rPr>
              <a:t>23</a:t>
            </a:r>
            <a:r>
              <a:rPr b="0" i="1" lang="en-US" sz="1400" u="none" cap="none" strike="noStrike">
                <a:solidFill>
                  <a:srgbClr val="000000"/>
                </a:solidFill>
                <a:latin typeface="Helvetica Neue"/>
                <a:ea typeface="Helvetica Neue"/>
                <a:cs typeface="Helvetica Neue"/>
                <a:sym typeface="Helvetica Neue"/>
              </a:rPr>
              <a:t> September, 202</a:t>
            </a:r>
            <a:r>
              <a:rPr i="1" lang="en-US">
                <a:latin typeface="Helvetica Neue"/>
                <a:ea typeface="Helvetica Neue"/>
                <a:cs typeface="Helvetica Neue"/>
                <a:sym typeface="Helvetica Neue"/>
              </a:rPr>
              <a:t>5</a:t>
            </a:r>
            <a:r>
              <a:rPr b="0" i="1" lang="en-US" sz="1400" u="none" cap="none" strike="noStrike">
                <a:solidFill>
                  <a:srgbClr val="000000"/>
                </a:solidFill>
                <a:latin typeface="Helvetica Neue"/>
                <a:ea typeface="Helvetica Neue"/>
                <a:cs typeface="Helvetica Neue"/>
                <a:sym typeface="Helvetica Neue"/>
              </a:rPr>
              <a:t>. Subject to change.</a:t>
            </a:r>
            <a:endParaRPr b="0" i="1" sz="1400" u="none" cap="none" strike="noStrike">
              <a:solidFill>
                <a:srgbClr val="000000"/>
              </a:solidFill>
              <a:latin typeface="Helvetica Neue"/>
              <a:ea typeface="Helvetica Neue"/>
              <a:cs typeface="Helvetica Neue"/>
              <a:sym typeface="Helvetica Neue"/>
            </a:endParaRPr>
          </a:p>
        </p:txBody>
      </p:sp>
      <p:graphicFrame>
        <p:nvGraphicFramePr>
          <p:cNvPr id="202" name="Google Shape;202;g2d347e33780_0_9"/>
          <p:cNvGraphicFramePr/>
          <p:nvPr/>
        </p:nvGraphicFramePr>
        <p:xfrm>
          <a:off x="865650" y="1647025"/>
          <a:ext cx="3000000" cy="3000000"/>
        </p:xfrm>
        <a:graphic>
          <a:graphicData uri="http://schemas.openxmlformats.org/drawingml/2006/table">
            <a:tbl>
              <a:tblPr>
                <a:noFill/>
                <a:tableStyleId>{802C6077-15C5-46EB-9379-B4377590AA60}</a:tableStyleId>
              </a:tblPr>
              <a:tblGrid>
                <a:gridCol w="1458125"/>
                <a:gridCol w="1677400"/>
                <a:gridCol w="2729875"/>
                <a:gridCol w="1480050"/>
              </a:tblGrid>
              <a:tr h="366075">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rgbClr val="FFFFFF"/>
                          </a:solidFill>
                        </a:rPr>
                        <a:t>Date</a:t>
                      </a:r>
                      <a:endParaRPr b="1" sz="1000" u="none" cap="none" strike="noStrike">
                        <a:solidFill>
                          <a:srgbClr val="FFFFFF"/>
                        </a:solidFill>
                      </a:endParaRPr>
                    </a:p>
                  </a:txBody>
                  <a:tcPr marT="91425" marB="91425" marR="91425" marL="91425"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rgbClr val="FFFFFF"/>
                          </a:solidFill>
                        </a:rPr>
                        <a:t>Snow</a:t>
                      </a:r>
                      <a:endParaRPr b="1" sz="1000" u="none" cap="none" strike="noStrike">
                        <a:solidFill>
                          <a:srgbClr val="FFFFFF"/>
                        </a:solidFill>
                      </a:endParaRPr>
                    </a:p>
                  </a:txBody>
                  <a:tcPr marT="91425" marB="91425" marR="91425" marL="91425"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rgbClr val="FFFFFF"/>
                          </a:solidFill>
                        </a:rPr>
                        <a:t>Name</a:t>
                      </a:r>
                      <a:endParaRPr b="1" sz="1000" u="none" cap="none" strike="noStrike">
                        <a:solidFill>
                          <a:srgbClr val="FFFFFF"/>
                        </a:solidFill>
                      </a:endParaRPr>
                    </a:p>
                  </a:txBody>
                  <a:tcPr marT="91425" marB="91425" marR="91425" marL="91425" anchor="ct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rgbClr val="FFFFFF"/>
                          </a:solidFill>
                        </a:rPr>
                        <a:t>City</a:t>
                      </a:r>
                      <a:endParaRPr b="1" sz="1000" u="none" cap="none" strike="noStrike">
                        <a:solidFill>
                          <a:srgbClr val="FFFFFF"/>
                        </a:solidFill>
                      </a:endParaRPr>
                    </a:p>
                  </a:txBody>
                  <a:tcPr marT="91425" marB="91425" marR="91425" marL="91425"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r>
              <a:tr h="366075">
                <a:tc>
                  <a:txBody>
                    <a:bodyPr/>
                    <a:lstStyle/>
                    <a:p>
                      <a:pPr indent="0" lvl="0" marL="0" rtl="0" algn="l">
                        <a:lnSpc>
                          <a:spcPct val="115000"/>
                        </a:lnSpc>
                        <a:spcBef>
                          <a:spcPts val="1200"/>
                        </a:spcBef>
                        <a:spcAft>
                          <a:spcPts val="800"/>
                        </a:spcAft>
                        <a:buNone/>
                      </a:pPr>
                      <a:r>
                        <a:rPr lang="en-US" sz="1200"/>
                        <a:t>Sat, Dec 13, 2025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Sat, Jan 17, 2026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McDonogh School Qualifier</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Owings Mills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6075">
                <a:tc>
                  <a:txBody>
                    <a:bodyPr/>
                    <a:lstStyle/>
                    <a:p>
                      <a:pPr indent="0" lvl="0" marL="0" rtl="0" algn="l">
                        <a:lnSpc>
                          <a:spcPct val="115000"/>
                        </a:lnSpc>
                        <a:spcBef>
                          <a:spcPts val="1200"/>
                        </a:spcBef>
                        <a:spcAft>
                          <a:spcPts val="800"/>
                        </a:spcAft>
                        <a:buNone/>
                      </a:pPr>
                      <a:r>
                        <a:rPr lang="en-US" sz="1200"/>
                        <a:t>Sat, Dec 13, 2025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Sat, Feb 7, 2026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Battle by the Bay</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Arnold</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6075">
                <a:tc>
                  <a:txBody>
                    <a:bodyPr/>
                    <a:lstStyle/>
                    <a:p>
                      <a:pPr indent="0" lvl="0" marL="0" rtl="0" algn="l">
                        <a:lnSpc>
                          <a:spcPct val="115000"/>
                        </a:lnSpc>
                        <a:spcBef>
                          <a:spcPts val="1200"/>
                        </a:spcBef>
                        <a:spcAft>
                          <a:spcPts val="800"/>
                        </a:spcAft>
                        <a:buNone/>
                      </a:pPr>
                      <a:r>
                        <a:rPr lang="en-US" sz="1200"/>
                        <a:t>Sun, Dec 14, 2025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Sun, Jan 11, 2026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Battle of the Baltimore Beltway</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200"/>
                        <a:t>Brooklandville</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03" name="Google Shape;203;g2d347e33780_0_9"/>
          <p:cNvSpPr txBox="1"/>
          <p:nvPr/>
        </p:nvSpPr>
        <p:spPr>
          <a:xfrm>
            <a:off x="908650" y="3286350"/>
            <a:ext cx="7606800" cy="22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262626"/>
                </a:solidFill>
                <a:latin typeface="Helvetica Neue"/>
                <a:ea typeface="Helvetica Neue"/>
                <a:cs typeface="Helvetica Neue"/>
                <a:sym typeface="Helvetica Neue"/>
              </a:rPr>
              <a:t>Why December?</a:t>
            </a:r>
            <a:endParaRPr b="0" i="0" sz="1800" u="none" cap="none" strike="noStrike">
              <a:solidFill>
                <a:srgbClr val="262626"/>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262626"/>
              </a:buClr>
              <a:buSzPts val="1800"/>
              <a:buFont typeface="Helvetica Neue"/>
              <a:buChar char="●"/>
            </a:pPr>
            <a:r>
              <a:rPr b="0" i="0" lang="en-US" sz="1800" u="none" cap="none" strike="noStrike">
                <a:solidFill>
                  <a:srgbClr val="262626"/>
                </a:solidFill>
                <a:latin typeface="Helvetica Neue"/>
                <a:ea typeface="Helvetica Neue"/>
                <a:cs typeface="Helvetica Neue"/>
                <a:sym typeface="Helvetica Neue"/>
              </a:rPr>
              <a:t>No winter break to forget or lose momentum</a:t>
            </a:r>
            <a:endParaRPr b="0" i="0" sz="1800" u="none" cap="none" strike="noStrike">
              <a:solidFill>
                <a:srgbClr val="262626"/>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262626"/>
              </a:buClr>
              <a:buSzPts val="1800"/>
              <a:buFont typeface="Helvetica Neue"/>
              <a:buChar char="●"/>
            </a:pPr>
            <a:r>
              <a:rPr b="0" i="0" lang="en-US" sz="1800" u="none" cap="none" strike="noStrike">
                <a:solidFill>
                  <a:srgbClr val="262626"/>
                </a:solidFill>
                <a:latin typeface="Helvetica Neue"/>
                <a:ea typeface="Helvetica Neue"/>
                <a:cs typeface="Helvetica Neue"/>
                <a:sym typeface="Helvetica Neue"/>
              </a:rPr>
              <a:t>Winter break is less stressful</a:t>
            </a:r>
            <a:endParaRPr b="0" i="0" sz="1800" u="none" cap="none" strike="noStrike">
              <a:solidFill>
                <a:srgbClr val="262626"/>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262626"/>
              </a:buClr>
              <a:buSzPts val="1800"/>
              <a:buFont typeface="Helvetica Neue"/>
              <a:buChar char="●"/>
            </a:pPr>
            <a:r>
              <a:rPr b="0" i="0" lang="en-US" sz="1800" u="none" cap="none" strike="noStrike">
                <a:solidFill>
                  <a:srgbClr val="262626"/>
                </a:solidFill>
                <a:latin typeface="Helvetica Neue"/>
                <a:ea typeface="Helvetica Neue"/>
                <a:cs typeface="Helvetica Neue"/>
                <a:sym typeface="Helvetica Neue"/>
              </a:rPr>
              <a:t>No one is ever 100% ‘ready’; all have the same </a:t>
            </a:r>
            <a:r>
              <a:rPr lang="en-US" sz="1800">
                <a:solidFill>
                  <a:srgbClr val="262626"/>
                </a:solidFill>
                <a:latin typeface="Helvetica Neue"/>
                <a:ea typeface="Helvetica Neue"/>
                <a:cs typeface="Helvetica Neue"/>
                <a:sym typeface="Helvetica Neue"/>
              </a:rPr>
              <a:t>opportunity</a:t>
            </a:r>
            <a:r>
              <a:rPr b="0" i="0" lang="en-US" sz="1800" u="none" cap="none" strike="noStrike">
                <a:solidFill>
                  <a:srgbClr val="262626"/>
                </a:solidFill>
                <a:latin typeface="Helvetica Neue"/>
                <a:ea typeface="Helvetica Neue"/>
                <a:cs typeface="Helvetica Neue"/>
                <a:sym typeface="Helvetica Neue"/>
              </a:rPr>
              <a:t> </a:t>
            </a:r>
            <a:endParaRPr b="0" i="0" sz="1800" u="none" cap="none" strike="noStrike">
              <a:solidFill>
                <a:srgbClr val="262626"/>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262626"/>
              </a:buClr>
              <a:buSzPts val="1800"/>
              <a:buFont typeface="Helvetica Neue"/>
              <a:buChar char="●"/>
            </a:pPr>
            <a:r>
              <a:rPr b="0" i="0" lang="en-US" sz="1800" u="none" cap="none" strike="noStrike">
                <a:solidFill>
                  <a:srgbClr val="262626"/>
                </a:solidFill>
                <a:latin typeface="Helvetica Neue"/>
                <a:ea typeface="Helvetica Neue"/>
                <a:cs typeface="Helvetica Neue"/>
                <a:sym typeface="Helvetica Neue"/>
              </a:rPr>
              <a:t>Teams qualifying for Championship have the most time to refine and improve</a:t>
            </a:r>
            <a:endParaRPr b="0" i="0" sz="1800" u="none" cap="none" strike="noStrike">
              <a:solidFill>
                <a:srgbClr val="262626"/>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262626"/>
              </a:buClr>
              <a:buSzPts val="1800"/>
              <a:buFont typeface="Helvetica Neue"/>
              <a:buChar char="●"/>
            </a:pPr>
            <a:r>
              <a:rPr b="0" i="0" lang="en-US" sz="1800" u="none" cap="none" strike="noStrike">
                <a:solidFill>
                  <a:srgbClr val="262626"/>
                </a:solidFill>
                <a:latin typeface="Helvetica Neue"/>
                <a:ea typeface="Helvetica Neue"/>
                <a:cs typeface="Helvetica Neue"/>
                <a:sym typeface="Helvetica Neue"/>
              </a:rPr>
              <a:t>These are great events!</a:t>
            </a:r>
            <a:endParaRPr b="0" i="0" sz="1800" u="none" cap="none" strike="noStrike">
              <a:solidFill>
                <a:srgbClr val="262626"/>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62626"/>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g2d347e33780_0_2"/>
          <p:cNvPicPr preferRelativeResize="0"/>
          <p:nvPr/>
        </p:nvPicPr>
        <p:blipFill rotWithShape="1">
          <a:blip r:embed="rId3">
            <a:alphaModFix/>
          </a:blip>
          <a:srcRect b="0" l="0" r="0" t="0"/>
          <a:stretch/>
        </p:blipFill>
        <p:spPr>
          <a:xfrm>
            <a:off x="3761370" y="6186925"/>
            <a:ext cx="1180150" cy="671075"/>
          </a:xfrm>
          <a:prstGeom prst="rect">
            <a:avLst/>
          </a:prstGeom>
          <a:noFill/>
          <a:ln>
            <a:noFill/>
          </a:ln>
        </p:spPr>
      </p:pic>
      <p:sp>
        <p:nvSpPr>
          <p:cNvPr id="209" name="Google Shape;209;g2d347e33780_0_2"/>
          <p:cNvSpPr txBox="1"/>
          <p:nvPr>
            <p:ph type="title"/>
          </p:nvPr>
        </p:nvSpPr>
        <p:spPr>
          <a:xfrm>
            <a:off x="572625" y="152227"/>
            <a:ext cx="78867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Qualifiers in Maryland Jan-Feb</a:t>
            </a:r>
            <a:endParaRPr/>
          </a:p>
        </p:txBody>
      </p:sp>
      <p:sp>
        <p:nvSpPr>
          <p:cNvPr id="210" name="Google Shape;210;g2d347e33780_0_2"/>
          <p:cNvSpPr txBox="1"/>
          <p:nvPr/>
        </p:nvSpPr>
        <p:spPr>
          <a:xfrm>
            <a:off x="214975" y="5436600"/>
            <a:ext cx="4137600" cy="6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sz="1300">
                <a:latin typeface="Helvetica Neue"/>
                <a:ea typeface="Helvetica Neue"/>
                <a:cs typeface="Helvetica Neue"/>
                <a:sym typeface="Helvetica Neue"/>
              </a:rPr>
              <a:t>*Host invitations may limit availability</a:t>
            </a:r>
            <a:endParaRPr sz="1300">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400"/>
              <a:buFont typeface="Arial"/>
              <a:buNone/>
            </a:pPr>
            <a:r>
              <a:rPr b="0" i="1" lang="en-US" sz="1300" u="none" cap="none" strike="noStrike">
                <a:solidFill>
                  <a:srgbClr val="000000"/>
                </a:solidFill>
                <a:latin typeface="Helvetica Neue"/>
                <a:ea typeface="Helvetica Neue"/>
                <a:cs typeface="Helvetica Neue"/>
                <a:sym typeface="Helvetica Neue"/>
              </a:rPr>
              <a:t>As of </a:t>
            </a:r>
            <a:r>
              <a:rPr i="1" lang="en-US" sz="1300">
                <a:latin typeface="Helvetica Neue"/>
                <a:ea typeface="Helvetica Neue"/>
                <a:cs typeface="Helvetica Neue"/>
                <a:sym typeface="Helvetica Neue"/>
              </a:rPr>
              <a:t>23 </a:t>
            </a:r>
            <a:r>
              <a:rPr b="0" i="1" lang="en-US" sz="1300" u="none" cap="none" strike="noStrike">
                <a:solidFill>
                  <a:srgbClr val="000000"/>
                </a:solidFill>
                <a:latin typeface="Helvetica Neue"/>
                <a:ea typeface="Helvetica Neue"/>
                <a:cs typeface="Helvetica Neue"/>
                <a:sym typeface="Helvetica Neue"/>
              </a:rPr>
              <a:t>September, 202</a:t>
            </a:r>
            <a:r>
              <a:rPr i="1" lang="en-US" sz="1300">
                <a:latin typeface="Helvetica Neue"/>
                <a:ea typeface="Helvetica Neue"/>
                <a:cs typeface="Helvetica Neue"/>
                <a:sym typeface="Helvetica Neue"/>
              </a:rPr>
              <a:t>5</a:t>
            </a:r>
            <a:r>
              <a:rPr b="0" i="1" lang="en-US" sz="1300" u="none" cap="none" strike="noStrike">
                <a:solidFill>
                  <a:srgbClr val="000000"/>
                </a:solidFill>
                <a:latin typeface="Helvetica Neue"/>
                <a:ea typeface="Helvetica Neue"/>
                <a:cs typeface="Helvetica Neue"/>
                <a:sym typeface="Helvetica Neue"/>
              </a:rPr>
              <a:t>. Subject to change.</a:t>
            </a:r>
            <a:endParaRPr b="0" i="1" sz="1300" u="none" cap="none" strike="noStrike">
              <a:solidFill>
                <a:srgbClr val="000000"/>
              </a:solidFill>
              <a:latin typeface="Helvetica Neue"/>
              <a:ea typeface="Helvetica Neue"/>
              <a:cs typeface="Helvetica Neue"/>
              <a:sym typeface="Helvetica Neue"/>
            </a:endParaRPr>
          </a:p>
        </p:txBody>
      </p:sp>
      <p:graphicFrame>
        <p:nvGraphicFramePr>
          <p:cNvPr id="211" name="Google Shape;211;g2d347e33780_0_2"/>
          <p:cNvGraphicFramePr/>
          <p:nvPr/>
        </p:nvGraphicFramePr>
        <p:xfrm>
          <a:off x="1216950" y="1006050"/>
          <a:ext cx="3000000" cy="3000000"/>
        </p:xfrm>
        <a:graphic>
          <a:graphicData uri="http://schemas.openxmlformats.org/drawingml/2006/table">
            <a:tbl>
              <a:tblPr>
                <a:noFill/>
                <a:tableStyleId>{802C6077-15C5-46EB-9379-B4377590AA60}</a:tableStyleId>
              </a:tblPr>
              <a:tblGrid>
                <a:gridCol w="1333775"/>
                <a:gridCol w="1390375"/>
                <a:gridCol w="2371725"/>
                <a:gridCol w="1285875"/>
              </a:tblGrid>
              <a:tr h="161925">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rgbClr val="FFFFFF"/>
                          </a:solidFill>
                        </a:rPr>
                        <a:t>Date</a:t>
                      </a:r>
                      <a:endParaRPr b="1" sz="1000" u="none" cap="none" strike="noStrike">
                        <a:solidFill>
                          <a:srgbClr val="FFFFFF"/>
                        </a:solidFill>
                      </a:endParaRPr>
                    </a:p>
                  </a:txBody>
                  <a:tcPr marT="91425" marB="91425" marR="91425" marL="91425">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rgbClr val="FFFFFF"/>
                          </a:solidFill>
                        </a:rPr>
                        <a:t>Snow</a:t>
                      </a:r>
                      <a:endParaRPr b="1" sz="1000" u="none" cap="none" strike="noStrike">
                        <a:solidFill>
                          <a:srgbClr val="FFFFFF"/>
                        </a:solidFill>
                      </a:endParaRPr>
                    </a:p>
                  </a:txBody>
                  <a:tcPr marT="91425" marB="91425" marR="91425" marL="91425">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rgbClr val="FFFFFF"/>
                          </a:solidFill>
                        </a:rPr>
                        <a:t>Host</a:t>
                      </a:r>
                      <a:endParaRPr b="1" sz="1000" u="none" cap="none" strike="noStrike">
                        <a:solidFill>
                          <a:srgbClr val="FFFFFF"/>
                        </a:solidFill>
                      </a:endParaRPr>
                    </a:p>
                  </a:txBody>
                  <a:tcPr marT="91425" marB="91425" marR="91425" marL="91425">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rgbClr val="FFFFFF"/>
                          </a:solidFill>
                        </a:rPr>
                        <a:t>City</a:t>
                      </a:r>
                      <a:endParaRPr b="1" sz="1000" u="none" cap="none" strike="noStrike">
                        <a:solidFill>
                          <a:srgbClr val="FFFFFF"/>
                        </a:solidFill>
                      </a:endParaRPr>
                    </a:p>
                  </a:txBody>
                  <a:tcPr marT="91425" marB="91425" marR="91425" marL="91425">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solidFill>
                  </a:tcPr>
                </a:tc>
              </a:tr>
              <a:tr h="161925">
                <a:tc>
                  <a:txBody>
                    <a:bodyPr/>
                    <a:lstStyle/>
                    <a:p>
                      <a:pPr indent="0" lvl="0" marL="0" rtl="0" algn="l">
                        <a:lnSpc>
                          <a:spcPct val="115000"/>
                        </a:lnSpc>
                        <a:spcBef>
                          <a:spcPts val="1200"/>
                        </a:spcBef>
                        <a:spcAft>
                          <a:spcPts val="800"/>
                        </a:spcAft>
                        <a:buNone/>
                      </a:pPr>
                      <a:r>
                        <a:rPr lang="en-US" sz="1100"/>
                        <a:t>Sat, Jan 10,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Sat, Jan 17,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Eastern Shore Regional Qualifier*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Salisbury</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Sun, Jan 11,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Sun, Jan 18,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Frederick County Qualifier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Ijamsville</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Sat, Jan 17,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Sat, Jan 24,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REACT Allegany Qualifier*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Cumberland</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Sat, Jan 17,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Sat, Jan 24,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Roar of the Robots 1*</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Westminster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Sun, Jan 18,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Sun, Jan 25,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Roar of the Robots 2*</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Westminster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Sat, Jan 24,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Fri, Jan 31, 2025</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M-NCPPC FLL Challenge Qualifier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Fort Washington</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Sat, Jan 24,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Sat, Jan 31,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South County Showdown</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Edgewater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Sat, Jan 24,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Sat, Jan 31,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Garrett Qualifier*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Accident</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Sun, Jan 25,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Sun, Feb 1,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Blazers Beltway Blast</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Silver Spring</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Sat, Jan 31,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Sat, Feb 7,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Baltimore City Qualifier*</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Baltimore</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61925">
                <a:tc>
                  <a:txBody>
                    <a:bodyPr/>
                    <a:lstStyle/>
                    <a:p>
                      <a:pPr indent="0" lvl="0" marL="0" rtl="0" algn="l">
                        <a:lnSpc>
                          <a:spcPct val="115000"/>
                        </a:lnSpc>
                        <a:spcBef>
                          <a:spcPts val="1200"/>
                        </a:spcBef>
                        <a:spcAft>
                          <a:spcPts val="800"/>
                        </a:spcAft>
                        <a:buNone/>
                      </a:pPr>
                      <a:r>
                        <a:rPr lang="en-US" sz="1100"/>
                        <a:t>Sun, Feb 1,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Sun, Feb 15, 2026</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Rockville Robo Rumble</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800"/>
                        </a:spcAft>
                        <a:buNone/>
                      </a:pPr>
                      <a:r>
                        <a:rPr lang="en-US" sz="1100"/>
                        <a:t>Rockville</a:t>
                      </a:r>
                      <a:endParaRPr sz="11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d347e33780_0_19"/>
          <p:cNvSpPr txBox="1"/>
          <p:nvPr>
            <p:ph idx="1" type="body"/>
          </p:nvPr>
        </p:nvSpPr>
        <p:spPr>
          <a:xfrm>
            <a:off x="628650" y="1777925"/>
            <a:ext cx="4841100" cy="41634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5000"/>
              </a:lnSpc>
              <a:spcBef>
                <a:spcPts val="1000"/>
              </a:spcBef>
              <a:spcAft>
                <a:spcPts val="0"/>
              </a:spcAft>
              <a:buSzPct val="129032"/>
              <a:buNone/>
            </a:pPr>
            <a:r>
              <a:rPr lang="en-US"/>
              <a:t>14 or 15 events means we need to fill hundreds* of volunteer roles including:</a:t>
            </a:r>
            <a:endParaRPr/>
          </a:p>
          <a:p>
            <a:pPr indent="-358140" lvl="0" marL="457200" rtl="0" algn="l">
              <a:lnSpc>
                <a:spcPct val="115000"/>
              </a:lnSpc>
              <a:spcBef>
                <a:spcPts val="1000"/>
              </a:spcBef>
              <a:spcAft>
                <a:spcPts val="0"/>
              </a:spcAft>
              <a:buSzPct val="100000"/>
              <a:buChar char="•"/>
            </a:pPr>
            <a:r>
              <a:rPr lang="en-US"/>
              <a:t>250+ judges, </a:t>
            </a:r>
            <a:endParaRPr/>
          </a:p>
          <a:p>
            <a:pPr indent="-358140" lvl="0" marL="457200" rtl="0" algn="l">
              <a:lnSpc>
                <a:spcPct val="115000"/>
              </a:lnSpc>
              <a:spcBef>
                <a:spcPts val="0"/>
              </a:spcBef>
              <a:spcAft>
                <a:spcPts val="0"/>
              </a:spcAft>
              <a:buSzPct val="100000"/>
              <a:buChar char="•"/>
            </a:pPr>
            <a:r>
              <a:rPr lang="en-US"/>
              <a:t>100+ referees,</a:t>
            </a:r>
            <a:endParaRPr/>
          </a:p>
          <a:p>
            <a:pPr indent="-358140" lvl="0" marL="457200" rtl="0" algn="l">
              <a:lnSpc>
                <a:spcPct val="115000"/>
              </a:lnSpc>
              <a:spcBef>
                <a:spcPts val="0"/>
              </a:spcBef>
              <a:spcAft>
                <a:spcPts val="0"/>
              </a:spcAft>
              <a:buSzPct val="100000"/>
              <a:buChar char="•"/>
            </a:pPr>
            <a:r>
              <a:rPr lang="en-US"/>
              <a:t>14-15 tournament directors, volunteer coordinators, scorekeepers, emcees, </a:t>
            </a:r>
            <a:endParaRPr/>
          </a:p>
          <a:p>
            <a:pPr indent="0" lvl="0" marL="0" rtl="0" algn="l">
              <a:lnSpc>
                <a:spcPct val="115000"/>
              </a:lnSpc>
              <a:spcBef>
                <a:spcPts val="1000"/>
              </a:spcBef>
              <a:spcAft>
                <a:spcPts val="0"/>
              </a:spcAft>
              <a:buSzPct val="129032"/>
              <a:buNone/>
            </a:pPr>
            <a:r>
              <a:rPr lang="en-US"/>
              <a:t>Coaches are the best judges and referees, so please volunteer!</a:t>
            </a:r>
            <a:endParaRPr/>
          </a:p>
          <a:p>
            <a:pPr indent="0" lvl="0" marL="0" rtl="0" algn="l">
              <a:lnSpc>
                <a:spcPct val="115000"/>
              </a:lnSpc>
              <a:spcBef>
                <a:spcPts val="1000"/>
              </a:spcBef>
              <a:spcAft>
                <a:spcPts val="0"/>
              </a:spcAft>
              <a:buSzPct val="129032"/>
              <a:buNone/>
            </a:pPr>
            <a:r>
              <a:rPr i="1" lang="en-US"/>
              <a:t>This does not include the State Championship, for which we need over 100 more volunteers.</a:t>
            </a:r>
            <a:endParaRPr i="1"/>
          </a:p>
        </p:txBody>
      </p:sp>
      <p:sp>
        <p:nvSpPr>
          <p:cNvPr id="218" name="Google Shape;218;g2d347e33780_0_19"/>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Volunteers Make it all work!</a:t>
            </a:r>
            <a:endParaRPr/>
          </a:p>
        </p:txBody>
      </p:sp>
      <p:sp>
        <p:nvSpPr>
          <p:cNvPr id="219" name="Google Shape;219;g2d347e33780_0_19"/>
          <p:cNvSpPr txBox="1"/>
          <p:nvPr>
            <p:ph idx="2" type="body"/>
          </p:nvPr>
        </p:nvSpPr>
        <p:spPr>
          <a:xfrm>
            <a:off x="628650" y="1198880"/>
            <a:ext cx="7886700" cy="507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All events are completely volunteer efforts</a:t>
            </a:r>
            <a:endParaRPr/>
          </a:p>
        </p:txBody>
      </p:sp>
      <p:pic>
        <p:nvPicPr>
          <p:cNvPr id="220" name="Google Shape;220;g2d347e33780_0_19"/>
          <p:cNvPicPr preferRelativeResize="0"/>
          <p:nvPr/>
        </p:nvPicPr>
        <p:blipFill rotWithShape="1">
          <a:blip r:embed="rId3">
            <a:alphaModFix/>
          </a:blip>
          <a:srcRect b="0" l="0" r="0" t="0"/>
          <a:stretch/>
        </p:blipFill>
        <p:spPr>
          <a:xfrm>
            <a:off x="5660126" y="1706774"/>
            <a:ext cx="3091625" cy="2060577"/>
          </a:xfrm>
          <a:prstGeom prst="rect">
            <a:avLst/>
          </a:prstGeom>
          <a:noFill/>
          <a:ln>
            <a:noFill/>
          </a:ln>
        </p:spPr>
      </p:pic>
      <p:pic>
        <p:nvPicPr>
          <p:cNvPr id="221" name="Google Shape;221;g2d347e33780_0_19"/>
          <p:cNvPicPr preferRelativeResize="0"/>
          <p:nvPr/>
        </p:nvPicPr>
        <p:blipFill rotWithShape="1">
          <a:blip r:embed="rId4">
            <a:alphaModFix/>
          </a:blip>
          <a:srcRect b="0" l="0" r="0" t="0"/>
          <a:stretch/>
        </p:blipFill>
        <p:spPr>
          <a:xfrm>
            <a:off x="5660125" y="3855400"/>
            <a:ext cx="3091625" cy="20605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8dcb403219_0_19"/>
          <p:cNvSpPr txBox="1"/>
          <p:nvPr>
            <p:ph idx="1" type="body"/>
          </p:nvPr>
        </p:nvSpPr>
        <p:spPr>
          <a:xfrm>
            <a:off x="247675" y="1272000"/>
            <a:ext cx="8238600" cy="4438800"/>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115000"/>
              </a:lnSpc>
              <a:spcBef>
                <a:spcPts val="1000"/>
              </a:spcBef>
              <a:spcAft>
                <a:spcPts val="0"/>
              </a:spcAft>
              <a:buSzPts val="2400"/>
              <a:buChar char="•"/>
            </a:pPr>
            <a:r>
              <a:rPr lang="en-US"/>
              <a:t>Some teams from qualifiers advance to the </a:t>
            </a:r>
            <a:r>
              <a:rPr b="1" lang="en-US"/>
              <a:t>February 21st Maryland State Tournament</a:t>
            </a:r>
            <a:r>
              <a:rPr lang="en-US"/>
              <a:t> at UMBC</a:t>
            </a:r>
            <a:endParaRPr/>
          </a:p>
          <a:p>
            <a:pPr indent="-381000" lvl="0" marL="457200" rtl="0" algn="l">
              <a:lnSpc>
                <a:spcPct val="90000"/>
              </a:lnSpc>
              <a:spcBef>
                <a:spcPts val="1000"/>
              </a:spcBef>
              <a:spcAft>
                <a:spcPts val="0"/>
              </a:spcAft>
              <a:buSzPts val="2400"/>
              <a:buChar char="•"/>
            </a:pPr>
            <a:r>
              <a:rPr lang="en-US"/>
              <a:t>Options for official tournaments after February </a:t>
            </a:r>
            <a:endParaRPr/>
          </a:p>
          <a:p>
            <a:pPr indent="-349250" lvl="1" marL="914400" rtl="0" algn="l">
              <a:lnSpc>
                <a:spcPct val="90000"/>
              </a:lnSpc>
              <a:spcBef>
                <a:spcPts val="1000"/>
              </a:spcBef>
              <a:spcAft>
                <a:spcPts val="0"/>
              </a:spcAft>
              <a:buSzPts val="1900"/>
              <a:buChar char="•"/>
            </a:pPr>
            <a:r>
              <a:rPr lang="en-US" sz="1900"/>
              <a:t>Tentative Invitational at FRC District Championship in Virginia	</a:t>
            </a:r>
            <a:endParaRPr sz="1900"/>
          </a:p>
          <a:p>
            <a:pPr indent="-349250" lvl="1" marL="914400" rtl="0" algn="l">
              <a:lnSpc>
                <a:spcPct val="90000"/>
              </a:lnSpc>
              <a:spcBef>
                <a:spcPts val="1000"/>
              </a:spcBef>
              <a:spcAft>
                <a:spcPts val="0"/>
              </a:spcAft>
              <a:buSzPts val="1900"/>
              <a:buChar char="•"/>
            </a:pPr>
            <a:r>
              <a:rPr lang="en-US" sz="1900"/>
              <a:t>Announced in November: </a:t>
            </a:r>
            <a:endParaRPr sz="1900"/>
          </a:p>
          <a:p>
            <a:pPr indent="-349250" lvl="2" marL="1371600" rtl="0" algn="l">
              <a:lnSpc>
                <a:spcPct val="90000"/>
              </a:lnSpc>
              <a:spcBef>
                <a:spcPts val="1000"/>
              </a:spcBef>
              <a:spcAft>
                <a:spcPts val="0"/>
              </a:spcAft>
              <a:buSzPts val="1900"/>
              <a:buChar char="•"/>
            </a:pPr>
            <a:r>
              <a:rPr lang="en-US" sz="1900"/>
              <a:t>1 or 2 teams to World Championship in Houston, Texas</a:t>
            </a:r>
            <a:endParaRPr sz="1900"/>
          </a:p>
          <a:p>
            <a:pPr indent="-349250" lvl="2" marL="1371600" rtl="0" algn="l">
              <a:lnSpc>
                <a:spcPct val="90000"/>
              </a:lnSpc>
              <a:spcBef>
                <a:spcPts val="1000"/>
              </a:spcBef>
              <a:spcAft>
                <a:spcPts val="0"/>
              </a:spcAft>
              <a:buSzPts val="1900"/>
              <a:buChar char="•"/>
            </a:pPr>
            <a:r>
              <a:rPr lang="en-US" sz="1900"/>
              <a:t>Open/Invitational events in the US and in other countries</a:t>
            </a:r>
            <a:endParaRPr sz="1900"/>
          </a:p>
          <a:p>
            <a:pPr indent="-381000" lvl="0" marL="457200" rtl="0" algn="l">
              <a:lnSpc>
                <a:spcPct val="90000"/>
              </a:lnSpc>
              <a:spcBef>
                <a:spcPts val="1000"/>
              </a:spcBef>
              <a:spcAft>
                <a:spcPts val="0"/>
              </a:spcAft>
              <a:buSzPts val="2400"/>
              <a:buChar char="•"/>
            </a:pPr>
            <a:r>
              <a:rPr lang="en-US"/>
              <a:t>Options for unofficial events</a:t>
            </a:r>
            <a:endParaRPr/>
          </a:p>
          <a:p>
            <a:pPr indent="-355600" lvl="1" marL="914400" rtl="0" algn="l">
              <a:lnSpc>
                <a:spcPct val="90000"/>
              </a:lnSpc>
              <a:spcBef>
                <a:spcPts val="1000"/>
              </a:spcBef>
              <a:spcAft>
                <a:spcPts val="0"/>
              </a:spcAft>
              <a:buSzPts val="2000"/>
              <a:buChar char="•"/>
            </a:pPr>
            <a:r>
              <a:rPr lang="en-US"/>
              <a:t>Team sponsored scrimmages</a:t>
            </a:r>
            <a:endParaRPr/>
          </a:p>
          <a:p>
            <a:pPr indent="-355600" lvl="1" marL="914400" rtl="0" algn="l">
              <a:lnSpc>
                <a:spcPct val="90000"/>
              </a:lnSpc>
              <a:spcBef>
                <a:spcPts val="1000"/>
              </a:spcBef>
              <a:spcAft>
                <a:spcPts val="0"/>
              </a:spcAft>
              <a:buSzPts val="2000"/>
              <a:buChar char="•"/>
            </a:pPr>
            <a:r>
              <a:rPr lang="en-US"/>
              <a:t>Local showcases</a:t>
            </a:r>
            <a:endParaRPr/>
          </a:p>
          <a:p>
            <a:pPr indent="-355600" lvl="1" marL="914400" rtl="0" algn="l">
              <a:lnSpc>
                <a:spcPct val="90000"/>
              </a:lnSpc>
              <a:spcBef>
                <a:spcPts val="1000"/>
              </a:spcBef>
              <a:spcAft>
                <a:spcPts val="1000"/>
              </a:spcAft>
              <a:buSzPts val="2000"/>
              <a:buChar char="•"/>
            </a:pPr>
            <a:r>
              <a:rPr lang="en-US"/>
              <a:t>Outreach and demonstrations</a:t>
            </a:r>
            <a:endParaRPr/>
          </a:p>
        </p:txBody>
      </p:sp>
      <p:sp>
        <p:nvSpPr>
          <p:cNvPr id="228" name="Google Shape;228;g28dcb403219_0_19"/>
          <p:cNvSpPr txBox="1"/>
          <p:nvPr>
            <p:ph type="title"/>
          </p:nvPr>
        </p:nvSpPr>
        <p:spPr>
          <a:xfrm>
            <a:off x="628650" y="353802"/>
            <a:ext cx="78867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After Your Qualifier</a:t>
            </a:r>
            <a:endParaRPr/>
          </a:p>
        </p:txBody>
      </p:sp>
      <p:pic>
        <p:nvPicPr>
          <p:cNvPr id="229" name="Google Shape;229;g28dcb403219_0_19"/>
          <p:cNvPicPr preferRelativeResize="0"/>
          <p:nvPr/>
        </p:nvPicPr>
        <p:blipFill rotWithShape="1">
          <a:blip r:embed="rId3">
            <a:alphaModFix/>
          </a:blip>
          <a:srcRect b="0" l="0" r="0" t="0"/>
          <a:stretch/>
        </p:blipFill>
        <p:spPr>
          <a:xfrm>
            <a:off x="5185325" y="4066175"/>
            <a:ext cx="2971049" cy="19801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37d7f736248_0_5"/>
          <p:cNvSpPr txBox="1"/>
          <p:nvPr>
            <p:ph type="title"/>
          </p:nvPr>
        </p:nvSpPr>
        <p:spPr>
          <a:xfrm>
            <a:off x="628650" y="365125"/>
            <a:ext cx="4554600" cy="613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2400"/>
              <a:t>Post Season Excitement 2025</a:t>
            </a:r>
            <a:endParaRPr sz="2400"/>
          </a:p>
        </p:txBody>
      </p:sp>
      <p:sp>
        <p:nvSpPr>
          <p:cNvPr id="236" name="Google Shape;236;g37d7f736248_0_5"/>
          <p:cNvSpPr txBox="1"/>
          <p:nvPr>
            <p:ph idx="2" type="body"/>
          </p:nvPr>
        </p:nvSpPr>
        <p:spPr>
          <a:xfrm>
            <a:off x="1784950" y="6461402"/>
            <a:ext cx="5875200" cy="336000"/>
          </a:xfrm>
          <a:prstGeom prst="rect">
            <a:avLst/>
          </a:prstGeom>
        </p:spPr>
        <p:txBody>
          <a:bodyPr anchorCtr="0" anchor="t" bIns="45700" lIns="91425" spcFirstLastPara="1" rIns="91425" wrap="square" tIns="45700">
            <a:normAutofit fontScale="77500" lnSpcReduction="20000"/>
          </a:bodyPr>
          <a:lstStyle/>
          <a:p>
            <a:pPr indent="0" lvl="0" marL="0" rtl="0" algn="l">
              <a:spcBef>
                <a:spcPts val="1000"/>
              </a:spcBef>
              <a:spcAft>
                <a:spcPts val="0"/>
              </a:spcAft>
              <a:buNone/>
            </a:pPr>
            <a:r>
              <a:rPr lang="en-US"/>
              <a:t>Some of the 14 Teams in Apr-June events</a:t>
            </a:r>
            <a:endParaRPr/>
          </a:p>
        </p:txBody>
      </p:sp>
      <p:pic>
        <p:nvPicPr>
          <p:cNvPr id="237" name="Google Shape;237;g37d7f736248_0_5" title="FLLChickens.jpg"/>
          <p:cNvPicPr preferRelativeResize="0"/>
          <p:nvPr/>
        </p:nvPicPr>
        <p:blipFill>
          <a:blip r:embed="rId3">
            <a:alphaModFix/>
          </a:blip>
          <a:stretch>
            <a:fillRect/>
          </a:stretch>
        </p:blipFill>
        <p:spPr>
          <a:xfrm>
            <a:off x="2878025" y="978325"/>
            <a:ext cx="3450226" cy="2297284"/>
          </a:xfrm>
          <a:prstGeom prst="rect">
            <a:avLst/>
          </a:prstGeom>
          <a:noFill/>
          <a:ln>
            <a:noFill/>
          </a:ln>
        </p:spPr>
      </p:pic>
      <p:pic>
        <p:nvPicPr>
          <p:cNvPr id="238" name="Google Shape;238;g37d7f736248_0_5" title="enerdronics.JPG"/>
          <p:cNvPicPr preferRelativeResize="0"/>
          <p:nvPr/>
        </p:nvPicPr>
        <p:blipFill>
          <a:blip r:embed="rId4">
            <a:alphaModFix/>
          </a:blip>
          <a:stretch>
            <a:fillRect/>
          </a:stretch>
        </p:blipFill>
        <p:spPr>
          <a:xfrm>
            <a:off x="0" y="978325"/>
            <a:ext cx="3216230" cy="2145201"/>
          </a:xfrm>
          <a:prstGeom prst="rect">
            <a:avLst/>
          </a:prstGeom>
          <a:noFill/>
          <a:ln>
            <a:noFill/>
          </a:ln>
        </p:spPr>
      </p:pic>
      <p:pic>
        <p:nvPicPr>
          <p:cNvPr id="239" name="Google Shape;239;g37d7f736248_0_5" title="IMG-20241214-WA0016.jpg"/>
          <p:cNvPicPr preferRelativeResize="0"/>
          <p:nvPr/>
        </p:nvPicPr>
        <p:blipFill>
          <a:blip r:embed="rId5">
            <a:alphaModFix/>
          </a:blip>
          <a:stretch>
            <a:fillRect/>
          </a:stretch>
        </p:blipFill>
        <p:spPr>
          <a:xfrm>
            <a:off x="6025975" y="2118325"/>
            <a:ext cx="3216224" cy="2412177"/>
          </a:xfrm>
          <a:prstGeom prst="rect">
            <a:avLst/>
          </a:prstGeom>
          <a:noFill/>
          <a:ln>
            <a:noFill/>
          </a:ln>
        </p:spPr>
      </p:pic>
      <p:pic>
        <p:nvPicPr>
          <p:cNvPr id="240" name="Google Shape;240;g37d7f736248_0_5" title="image2.jpeg"/>
          <p:cNvPicPr preferRelativeResize="0"/>
          <p:nvPr/>
        </p:nvPicPr>
        <p:blipFill>
          <a:blip r:embed="rId6">
            <a:alphaModFix/>
          </a:blip>
          <a:stretch>
            <a:fillRect/>
          </a:stretch>
        </p:blipFill>
        <p:spPr>
          <a:xfrm>
            <a:off x="2652950" y="3123523"/>
            <a:ext cx="3373025" cy="3020175"/>
          </a:xfrm>
          <a:prstGeom prst="rect">
            <a:avLst/>
          </a:prstGeom>
          <a:noFill/>
          <a:ln>
            <a:noFill/>
          </a:ln>
        </p:spPr>
      </p:pic>
      <p:pic>
        <p:nvPicPr>
          <p:cNvPr id="241" name="Google Shape;241;g37d7f736248_0_5" title="54451368960_0c3aa2e832_o.jpg"/>
          <p:cNvPicPr preferRelativeResize="0"/>
          <p:nvPr/>
        </p:nvPicPr>
        <p:blipFill>
          <a:blip r:embed="rId7">
            <a:alphaModFix/>
          </a:blip>
          <a:stretch>
            <a:fillRect/>
          </a:stretch>
        </p:blipFill>
        <p:spPr>
          <a:xfrm>
            <a:off x="0" y="4378075"/>
            <a:ext cx="2652948" cy="1765630"/>
          </a:xfrm>
          <a:prstGeom prst="rect">
            <a:avLst/>
          </a:prstGeom>
          <a:noFill/>
          <a:ln>
            <a:noFill/>
          </a:ln>
        </p:spPr>
      </p:pic>
      <p:pic>
        <p:nvPicPr>
          <p:cNvPr id="242" name="Google Shape;242;g37d7f736248_0_5" title="Overcoded  at the booth (1).jpg"/>
          <p:cNvPicPr preferRelativeResize="0"/>
          <p:nvPr/>
        </p:nvPicPr>
        <p:blipFill>
          <a:blip r:embed="rId8">
            <a:alphaModFix/>
          </a:blip>
          <a:stretch>
            <a:fillRect/>
          </a:stretch>
        </p:blipFill>
        <p:spPr>
          <a:xfrm>
            <a:off x="0" y="2604901"/>
            <a:ext cx="2878024" cy="2033451"/>
          </a:xfrm>
          <a:prstGeom prst="rect">
            <a:avLst/>
          </a:prstGeom>
          <a:noFill/>
          <a:ln>
            <a:noFill/>
          </a:ln>
        </p:spPr>
      </p:pic>
      <p:pic>
        <p:nvPicPr>
          <p:cNvPr id="243" name="Google Shape;243;g37d7f736248_0_5" title="RobotsMastersTeam.jpg"/>
          <p:cNvPicPr preferRelativeResize="0"/>
          <p:nvPr/>
        </p:nvPicPr>
        <p:blipFill rotWithShape="1">
          <a:blip r:embed="rId9">
            <a:alphaModFix/>
          </a:blip>
          <a:srcRect b="0" l="0" r="6785" t="0"/>
          <a:stretch/>
        </p:blipFill>
        <p:spPr>
          <a:xfrm>
            <a:off x="5989200" y="220900"/>
            <a:ext cx="3216225" cy="1940751"/>
          </a:xfrm>
          <a:prstGeom prst="rect">
            <a:avLst/>
          </a:prstGeom>
          <a:noFill/>
          <a:ln>
            <a:noFill/>
          </a:ln>
        </p:spPr>
      </p:pic>
      <p:pic>
        <p:nvPicPr>
          <p:cNvPr id="244" name="Google Shape;244;g37d7f736248_0_5" title="Day 4 - Awards-328.jpg"/>
          <p:cNvPicPr preferRelativeResize="0"/>
          <p:nvPr/>
        </p:nvPicPr>
        <p:blipFill>
          <a:blip r:embed="rId10">
            <a:alphaModFix/>
          </a:blip>
          <a:stretch>
            <a:fillRect/>
          </a:stretch>
        </p:blipFill>
        <p:spPr>
          <a:xfrm>
            <a:off x="6025982" y="3998504"/>
            <a:ext cx="3216210" cy="2145201"/>
          </a:xfrm>
          <a:prstGeom prst="rect">
            <a:avLst/>
          </a:prstGeom>
          <a:noFill/>
          <a:ln>
            <a:noFill/>
          </a:ln>
        </p:spPr>
      </p:pic>
    </p:spTree>
  </p:cSld>
  <p:clrMapOvr>
    <a:masterClrMapping/>
  </p:clrMapOvr>
  <mc:AlternateContent>
    <mc:Choice Requires="p14">
      <p:transition spd="med">
        <p14:gallery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7"/>
          <p:cNvSpPr txBox="1"/>
          <p:nvPr/>
        </p:nvSpPr>
        <p:spPr>
          <a:xfrm>
            <a:off x="1046650" y="804100"/>
            <a:ext cx="7665300" cy="674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rPr>
              <a:t>Maryland Coaches Google Group</a:t>
            </a:r>
            <a:endParaRPr b="0" i="0" sz="1800" u="sng"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(all coaches automatically subscribed)</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 Spamming</a:t>
            </a:r>
            <a:endParaRPr b="0" i="0" sz="1800" u="none" cap="none" strike="noStrike">
              <a:solidFill>
                <a:srgbClr val="000000"/>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 Fundraising</a:t>
            </a:r>
            <a:endParaRPr b="0" i="0" sz="1800" u="none" cap="none" strike="noStrike">
              <a:solidFill>
                <a:srgbClr val="000000"/>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Anything said, remarked, and commented as inappropriate will have you removed.</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Please: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-Ask questions to other teams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-Ask for technical Help about FLL</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-Good conversation on ideas is allowed!</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Please Make sure if you have any Mentors, Coaches etc, have them sign up by following these </a:t>
            </a:r>
            <a:r>
              <a:rPr b="0" i="0" lang="en-US" sz="1800" u="sng" cap="none" strike="noStrike">
                <a:solidFill>
                  <a:schemeClr val="hlink"/>
                </a:solidFill>
                <a:latin typeface="Arial"/>
                <a:ea typeface="Arial"/>
                <a:cs typeface="Arial"/>
                <a:sym typeface="Arial"/>
                <a:hlinkClick r:id="rId3"/>
              </a:rPr>
              <a:t>instructions</a:t>
            </a:r>
            <a:r>
              <a:rPr b="0" i="0" lang="en-US" sz="1800" u="none" cap="none" strike="noStrike">
                <a:solidFill>
                  <a:srgbClr val="000000"/>
                </a:solidFill>
                <a:latin typeface="Arial"/>
                <a:ea typeface="Arial"/>
                <a:cs typeface="Arial"/>
                <a:sym typeface="Arial"/>
              </a:rPr>
              <a:t>. Group name is </a:t>
            </a:r>
            <a:r>
              <a:rPr b="0" i="0" lang="en-US" sz="1800" u="sng" cap="none" strike="noStrike">
                <a:solidFill>
                  <a:schemeClr val="hlink"/>
                </a:solidFill>
                <a:latin typeface="Arial"/>
                <a:ea typeface="Arial"/>
                <a:cs typeface="Arial"/>
                <a:sym typeface="Arial"/>
                <a:hlinkClick r:id="rId4"/>
              </a:rPr>
              <a:t>fll_maryland_coaches-group@umbc.edu</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800" u="sng" cap="none" strike="noStrike">
                <a:solidFill>
                  <a:schemeClr val="dk1"/>
                </a:solidFill>
                <a:latin typeface="Arial"/>
                <a:ea typeface="Arial"/>
                <a:cs typeface="Arial"/>
                <a:sym typeface="Arial"/>
              </a:rPr>
              <a:t>FLL Challenge Website</a:t>
            </a:r>
            <a:endParaRPr b="0" i="0" sz="1800" u="sng"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800" u="sng" cap="none" strike="noStrike">
                <a:solidFill>
                  <a:schemeClr val="hlink"/>
                </a:solidFill>
                <a:latin typeface="Arial"/>
                <a:ea typeface="Arial"/>
                <a:cs typeface="Arial"/>
                <a:sym typeface="Arial"/>
                <a:hlinkClick r:id="rId5"/>
              </a:rPr>
              <a:t>Challenge, Updates, &amp; Resources | FIRST</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 name="Google Shape;250;p17"/>
          <p:cNvSpPr txBox="1"/>
          <p:nvPr/>
        </p:nvSpPr>
        <p:spPr>
          <a:xfrm>
            <a:off x="1152950" y="258425"/>
            <a:ext cx="67587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Arial"/>
                <a:ea typeface="Arial"/>
                <a:cs typeface="Arial"/>
                <a:sym typeface="Arial"/>
              </a:rPr>
              <a:t>Ways to Connect and Ask Questions</a:t>
            </a:r>
            <a:endParaRPr b="1" i="0" sz="2500" u="none" cap="none" strike="noStrike">
              <a:solidFill>
                <a:srgbClr val="000000"/>
              </a:solidFill>
              <a:latin typeface="Arial"/>
              <a:ea typeface="Arial"/>
              <a:cs typeface="Arial"/>
              <a:sym typeface="Arial"/>
            </a:endParaRPr>
          </a:p>
        </p:txBody>
      </p:sp>
      <p:sp>
        <p:nvSpPr>
          <p:cNvPr id="251" name="Google Shape;251;p17"/>
          <p:cNvSpPr txBox="1"/>
          <p:nvPr/>
        </p:nvSpPr>
        <p:spPr>
          <a:xfrm>
            <a:off x="5307500" y="2703450"/>
            <a:ext cx="3856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83654551ab_0_1"/>
          <p:cNvSpPr txBox="1"/>
          <p:nvPr>
            <p:ph idx="1" type="body"/>
          </p:nvPr>
        </p:nvSpPr>
        <p:spPr>
          <a:xfrm>
            <a:off x="628650" y="1909763"/>
            <a:ext cx="7886700" cy="4107000"/>
          </a:xfrm>
          <a:prstGeom prst="rect">
            <a:avLst/>
          </a:prstGeom>
        </p:spPr>
        <p:txBody>
          <a:bodyPr anchorCtr="0" anchor="t" bIns="45700" lIns="91425" spcFirstLastPara="1" rIns="91425" wrap="square" tIns="45700">
            <a:normAutofit/>
          </a:bodyPr>
          <a:lstStyle/>
          <a:p>
            <a:pPr indent="-374650" lvl="0" marL="457200" rtl="0" algn="l">
              <a:spcBef>
                <a:spcPts val="1000"/>
              </a:spcBef>
              <a:spcAft>
                <a:spcPts val="0"/>
              </a:spcAft>
              <a:buSzPts val="2300"/>
              <a:buChar char="•"/>
            </a:pPr>
            <a:r>
              <a:rPr lang="en-US" sz="2300"/>
              <a:t>“Ask and Archeologist” - a live Zoom session November 5th.  Thank you, </a:t>
            </a:r>
            <a:r>
              <a:rPr lang="en-US" sz="2300">
                <a:solidFill>
                  <a:srgbClr val="0000FF"/>
                </a:solidFill>
              </a:rPr>
              <a:t>Angie de Guzman</a:t>
            </a:r>
            <a:r>
              <a:rPr lang="en-US" sz="2300"/>
              <a:t> and the Maryland Council for Social Studies.</a:t>
            </a:r>
            <a:endParaRPr sz="2300"/>
          </a:p>
          <a:p>
            <a:pPr indent="-374650" lvl="0" marL="457200" rtl="0" algn="l">
              <a:spcBef>
                <a:spcPts val="1000"/>
              </a:spcBef>
              <a:spcAft>
                <a:spcPts val="0"/>
              </a:spcAft>
              <a:buSzPts val="2300"/>
              <a:buChar char="•"/>
            </a:pPr>
            <a:r>
              <a:rPr lang="en-US" sz="2300"/>
              <a:t>Workshop and Scrimmage November 9th at Berman Hebrew Academy. Thank you, </a:t>
            </a:r>
            <a:r>
              <a:rPr lang="en-US" sz="2300">
                <a:solidFill>
                  <a:srgbClr val="9900FF"/>
                </a:solidFill>
              </a:rPr>
              <a:t>Ryan Rich</a:t>
            </a:r>
            <a:r>
              <a:rPr lang="en-US" sz="2300"/>
              <a:t>.</a:t>
            </a:r>
            <a:endParaRPr sz="2300"/>
          </a:p>
          <a:p>
            <a:pPr indent="-374650" lvl="0" marL="457200" rtl="0" algn="l">
              <a:spcBef>
                <a:spcPts val="1000"/>
              </a:spcBef>
              <a:spcAft>
                <a:spcPts val="0"/>
              </a:spcAft>
              <a:buSzPts val="2300"/>
              <a:buChar char="•"/>
            </a:pPr>
            <a:r>
              <a:rPr lang="en-US" sz="2300"/>
              <a:t>Drop-in Coach Office Hours 2-4 nights per week Oct/Nov.  Link to be shared.  Thank you, </a:t>
            </a:r>
            <a:r>
              <a:rPr lang="en-US" sz="2300">
                <a:solidFill>
                  <a:srgbClr val="FF9900"/>
                </a:solidFill>
              </a:rPr>
              <a:t>Boyd Fletcher, Jie Zhang, Ryan Rich, Parasuram Iyer, Chirag Sangh</a:t>
            </a:r>
            <a:endParaRPr sz="2300">
              <a:solidFill>
                <a:srgbClr val="FF9900"/>
              </a:solidFill>
            </a:endParaRPr>
          </a:p>
          <a:p>
            <a:pPr indent="-374650" lvl="0" marL="457200" rtl="0" algn="l">
              <a:spcBef>
                <a:spcPts val="1000"/>
              </a:spcBef>
              <a:spcAft>
                <a:spcPts val="1000"/>
              </a:spcAft>
              <a:buSzPts val="2300"/>
              <a:buChar char="•"/>
            </a:pPr>
            <a:r>
              <a:rPr lang="en-US" sz="2300"/>
              <a:t>Mentor connection for virtual and in person support. Underway for teams who checked off on their Dashboard. Signup for others to be </a:t>
            </a:r>
            <a:r>
              <a:rPr lang="en-US" sz="2300"/>
              <a:t>announced</a:t>
            </a:r>
            <a:r>
              <a:rPr lang="en-US" sz="2300"/>
              <a:t>.</a:t>
            </a:r>
            <a:endParaRPr sz="2300"/>
          </a:p>
        </p:txBody>
      </p:sp>
      <p:sp>
        <p:nvSpPr>
          <p:cNvPr id="258" name="Google Shape;258;g383654551ab_0_1"/>
          <p:cNvSpPr txBox="1"/>
          <p:nvPr>
            <p:ph type="title"/>
          </p:nvPr>
        </p:nvSpPr>
        <p:spPr>
          <a:xfrm>
            <a:off x="628650" y="365127"/>
            <a:ext cx="7886700" cy="762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NEW Support for Teams </a:t>
            </a:r>
            <a:endParaRPr/>
          </a:p>
        </p:txBody>
      </p:sp>
      <p:sp>
        <p:nvSpPr>
          <p:cNvPr id="259" name="Google Shape;259;g383654551ab_0_1"/>
          <p:cNvSpPr txBox="1"/>
          <p:nvPr>
            <p:ph idx="2" type="body"/>
          </p:nvPr>
        </p:nvSpPr>
        <p:spPr>
          <a:xfrm>
            <a:off x="558875" y="1218805"/>
            <a:ext cx="7886700" cy="507900"/>
          </a:xfrm>
          <a:prstGeom prst="rect">
            <a:avLst/>
          </a:prstGeom>
        </p:spPr>
        <p:txBody>
          <a:bodyPr anchorCtr="0" anchor="t" bIns="45700" lIns="91425" spcFirstLastPara="1" rIns="91425" wrap="square" tIns="45700">
            <a:normAutofit fontScale="77500"/>
          </a:bodyPr>
          <a:lstStyle/>
          <a:p>
            <a:pPr indent="0" lvl="0" marL="0" rtl="0" algn="l">
              <a:spcBef>
                <a:spcPts val="1000"/>
              </a:spcBef>
              <a:spcAft>
                <a:spcPts val="0"/>
              </a:spcAft>
              <a:buNone/>
            </a:pPr>
            <a:r>
              <a:rPr i="1" lang="en-US"/>
              <a:t>QR Codes on the final slides, links to be sent in the Newsletter</a:t>
            </a:r>
            <a:endParaRPr i="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03108bd20f_0_11"/>
          <p:cNvSpPr txBox="1"/>
          <p:nvPr>
            <p:ph type="title"/>
          </p:nvPr>
        </p:nvSpPr>
        <p:spPr>
          <a:xfrm>
            <a:off x="232175" y="365125"/>
            <a:ext cx="8721300" cy="762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300"/>
              <a:buFont typeface="Arial"/>
              <a:buNone/>
            </a:pPr>
            <a:r>
              <a:rPr lang="en-US" sz="2800">
                <a:solidFill>
                  <a:srgbClr val="515151"/>
                </a:solidFill>
                <a:highlight>
                  <a:schemeClr val="lt1"/>
                </a:highlight>
                <a:latin typeface="Arial"/>
                <a:ea typeface="Arial"/>
                <a:cs typeface="Arial"/>
                <a:sym typeface="Arial"/>
              </a:rPr>
              <a:t>Judging &amp; Team Advancement Process Explained</a:t>
            </a:r>
            <a:endParaRPr sz="2800"/>
          </a:p>
        </p:txBody>
      </p:sp>
      <p:sp>
        <p:nvSpPr>
          <p:cNvPr id="266" name="Google Shape;266;g303108bd20f_0_11"/>
          <p:cNvSpPr txBox="1"/>
          <p:nvPr>
            <p:ph idx="2" type="body"/>
          </p:nvPr>
        </p:nvSpPr>
        <p:spPr>
          <a:xfrm>
            <a:off x="628650" y="1198880"/>
            <a:ext cx="7886700" cy="5079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1"/>
              </a:buClr>
              <a:buSzPts val="605"/>
              <a:buFont typeface="Arial"/>
              <a:buNone/>
            </a:pPr>
            <a:r>
              <a:rPr lang="en-US" sz="1615">
                <a:solidFill>
                  <a:srgbClr val="515151"/>
                </a:solidFill>
                <a:highlight>
                  <a:schemeClr val="lt1"/>
                </a:highlight>
                <a:latin typeface="Arial"/>
                <a:ea typeface="Arial"/>
                <a:cs typeface="Arial"/>
                <a:sym typeface="Arial"/>
              </a:rPr>
              <a:t>Dave Baran, Maryland FLL Challenge Head Judge Advisor </a:t>
            </a:r>
            <a:endParaRPr sz="1615">
              <a:solidFill>
                <a:srgbClr val="515151"/>
              </a:solidFill>
              <a:highlight>
                <a:schemeClr val="lt1"/>
              </a:highlight>
              <a:latin typeface="Arial"/>
              <a:ea typeface="Arial"/>
              <a:cs typeface="Arial"/>
              <a:sym typeface="Arial"/>
            </a:endParaRPr>
          </a:p>
          <a:p>
            <a:pPr indent="0" lvl="0" marL="0" rtl="0" algn="l">
              <a:lnSpc>
                <a:spcPct val="70000"/>
              </a:lnSpc>
              <a:spcBef>
                <a:spcPts val="1000"/>
              </a:spcBef>
              <a:spcAft>
                <a:spcPts val="0"/>
              </a:spcAft>
              <a:buSzPts val="605"/>
              <a:buNone/>
            </a:pPr>
            <a:r>
              <a:t/>
            </a:r>
            <a:endParaRPr sz="1540"/>
          </a:p>
        </p:txBody>
      </p:sp>
      <p:pic>
        <p:nvPicPr>
          <p:cNvPr id="267" name="Google Shape;267;g303108bd20f_0_11" title="IMG_4352.JPG"/>
          <p:cNvPicPr preferRelativeResize="0"/>
          <p:nvPr/>
        </p:nvPicPr>
        <p:blipFill>
          <a:blip r:embed="rId3">
            <a:alphaModFix/>
          </a:blip>
          <a:stretch>
            <a:fillRect/>
          </a:stretch>
        </p:blipFill>
        <p:spPr>
          <a:xfrm>
            <a:off x="1275901" y="1706776"/>
            <a:ext cx="6327327" cy="42172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15c05226912_1_688"/>
          <p:cNvSpPr txBox="1"/>
          <p:nvPr>
            <p:ph idx="1" type="body"/>
          </p:nvPr>
        </p:nvSpPr>
        <p:spPr>
          <a:xfrm>
            <a:off x="399375" y="1036500"/>
            <a:ext cx="7226100" cy="4785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5000"/>
              </a:lnSpc>
              <a:spcBef>
                <a:spcPts val="1000"/>
              </a:spcBef>
              <a:spcAft>
                <a:spcPts val="0"/>
              </a:spcAft>
              <a:buSzPts val="2688"/>
              <a:buNone/>
            </a:pPr>
            <a:r>
              <a:rPr lang="en-US" sz="1580"/>
              <a:t>Program Delivery Partner and Tournament Liaison - Rose Young</a:t>
            </a:r>
            <a:endParaRPr sz="1580"/>
          </a:p>
          <a:p>
            <a:pPr indent="0" lvl="0" marL="0" rtl="0" algn="l">
              <a:lnSpc>
                <a:spcPct val="105000"/>
              </a:lnSpc>
              <a:spcBef>
                <a:spcPts val="1000"/>
              </a:spcBef>
              <a:spcAft>
                <a:spcPts val="0"/>
              </a:spcAft>
              <a:buSzPts val="2688"/>
              <a:buNone/>
            </a:pPr>
            <a:r>
              <a:rPr lang="en-US" sz="1580"/>
              <a:t>Program Delivery Partner - Dr. Jamie Gurganus</a:t>
            </a:r>
            <a:endParaRPr sz="1580"/>
          </a:p>
          <a:p>
            <a:pPr indent="0" lvl="0" marL="0" rtl="0" algn="l">
              <a:lnSpc>
                <a:spcPct val="105000"/>
              </a:lnSpc>
              <a:spcBef>
                <a:spcPts val="1000"/>
              </a:spcBef>
              <a:spcAft>
                <a:spcPts val="0"/>
              </a:spcAft>
              <a:buSzPts val="2688"/>
              <a:buNone/>
            </a:pPr>
            <a:r>
              <a:rPr lang="en-US" sz="1580"/>
              <a:t>Committee Chair - Damian Doyle</a:t>
            </a:r>
            <a:endParaRPr sz="1580"/>
          </a:p>
          <a:p>
            <a:pPr indent="0" lvl="0" marL="0" rtl="0" algn="l">
              <a:lnSpc>
                <a:spcPct val="105000"/>
              </a:lnSpc>
              <a:spcBef>
                <a:spcPts val="1000"/>
              </a:spcBef>
              <a:spcAft>
                <a:spcPts val="0"/>
              </a:spcAft>
              <a:buSzPts val="2688"/>
              <a:buNone/>
            </a:pPr>
            <a:r>
              <a:rPr lang="en-US" sz="1580"/>
              <a:t>Head Judge Advisor - Dave Baran</a:t>
            </a:r>
            <a:endParaRPr sz="1580"/>
          </a:p>
          <a:p>
            <a:pPr indent="0" lvl="0" marL="0" rtl="0" algn="l">
              <a:lnSpc>
                <a:spcPct val="105000"/>
              </a:lnSpc>
              <a:spcBef>
                <a:spcPts val="1000"/>
              </a:spcBef>
              <a:spcAft>
                <a:spcPts val="0"/>
              </a:spcAft>
              <a:buSzPts val="2688"/>
              <a:buNone/>
            </a:pPr>
            <a:r>
              <a:rPr lang="en-US" sz="1580"/>
              <a:t>Head Referee - Joe Cunningham</a:t>
            </a:r>
            <a:endParaRPr sz="1580"/>
          </a:p>
          <a:p>
            <a:pPr indent="0" lvl="0" marL="0" rtl="0" algn="l">
              <a:lnSpc>
                <a:spcPct val="105000"/>
              </a:lnSpc>
              <a:spcBef>
                <a:spcPts val="1000"/>
              </a:spcBef>
              <a:spcAft>
                <a:spcPts val="0"/>
              </a:spcAft>
              <a:buSzPts val="2688"/>
              <a:buNone/>
            </a:pPr>
            <a:r>
              <a:rPr lang="en-US" sz="1580"/>
              <a:t>State Volunteer Coordinator - Kalika White</a:t>
            </a:r>
            <a:endParaRPr sz="1580"/>
          </a:p>
          <a:p>
            <a:pPr indent="0" lvl="0" marL="0" rtl="0" algn="l">
              <a:lnSpc>
                <a:spcPct val="105000"/>
              </a:lnSpc>
              <a:spcBef>
                <a:spcPts val="1000"/>
              </a:spcBef>
              <a:spcAft>
                <a:spcPts val="0"/>
              </a:spcAft>
              <a:buSzPts val="2688"/>
              <a:buNone/>
            </a:pPr>
            <a:r>
              <a:rPr lang="en-US" sz="1580"/>
              <a:t>Judge Advisors - Theresa Jahng, Rob Laura, Glenn Speights, John Mrowka, Bobby Brinkley, Amanda Porter</a:t>
            </a:r>
            <a:endParaRPr sz="1580"/>
          </a:p>
          <a:p>
            <a:pPr indent="0" lvl="0" marL="0" rtl="0" algn="l">
              <a:lnSpc>
                <a:spcPct val="105000"/>
              </a:lnSpc>
              <a:spcBef>
                <a:spcPts val="1000"/>
              </a:spcBef>
              <a:spcAft>
                <a:spcPts val="0"/>
              </a:spcAft>
              <a:buSzPts val="2688"/>
              <a:buNone/>
            </a:pPr>
            <a:r>
              <a:rPr lang="en-US" sz="1580"/>
              <a:t>Head Referees - Andy Leeds, Keaton Taliaferro, Dr. Thomas Murphy,              Ken Schreihofer</a:t>
            </a:r>
            <a:endParaRPr sz="1580"/>
          </a:p>
          <a:p>
            <a:pPr indent="0" lvl="0" marL="0" rtl="0" algn="l">
              <a:lnSpc>
                <a:spcPct val="105000"/>
              </a:lnSpc>
              <a:spcBef>
                <a:spcPts val="1000"/>
              </a:spcBef>
              <a:spcAft>
                <a:spcPts val="0"/>
              </a:spcAft>
              <a:buSzPts val="2688"/>
              <a:buNone/>
            </a:pPr>
            <a:r>
              <a:rPr lang="en-US" sz="1580"/>
              <a:t>Communications and PR - Ally Hepp</a:t>
            </a:r>
            <a:endParaRPr sz="1580"/>
          </a:p>
          <a:p>
            <a:pPr indent="0" lvl="0" marL="0" rtl="0" algn="l">
              <a:lnSpc>
                <a:spcPct val="105000"/>
              </a:lnSpc>
              <a:spcBef>
                <a:spcPts val="1000"/>
              </a:spcBef>
              <a:spcAft>
                <a:spcPts val="0"/>
              </a:spcAft>
              <a:buSzPts val="2688"/>
              <a:buNone/>
            </a:pPr>
            <a:r>
              <a:rPr lang="en-US" sz="1580"/>
              <a:t>Operations and State Championship Manager- Robert Oehrli</a:t>
            </a:r>
            <a:endParaRPr sz="1580"/>
          </a:p>
          <a:p>
            <a:pPr indent="0" lvl="0" marL="0" rtl="0" algn="l">
              <a:lnSpc>
                <a:spcPct val="80000"/>
              </a:lnSpc>
              <a:spcBef>
                <a:spcPts val="1000"/>
              </a:spcBef>
              <a:spcAft>
                <a:spcPts val="0"/>
              </a:spcAft>
              <a:buSzPts val="2688"/>
              <a:buNone/>
            </a:pPr>
            <a:r>
              <a:rPr lang="en-US" sz="1580"/>
              <a:t>Planning Logistics and Technology - Ken Schreihofer and Chris Moss</a:t>
            </a:r>
            <a:endParaRPr sz="1580"/>
          </a:p>
          <a:p>
            <a:pPr indent="0" lvl="0" marL="0" rtl="0" algn="l">
              <a:lnSpc>
                <a:spcPct val="105000"/>
              </a:lnSpc>
              <a:spcBef>
                <a:spcPts val="1000"/>
              </a:spcBef>
              <a:spcAft>
                <a:spcPts val="0"/>
              </a:spcAft>
              <a:buSzPts val="2688"/>
              <a:buNone/>
            </a:pPr>
            <a:r>
              <a:rPr lang="en-US" sz="1580"/>
              <a:t>UMBC/NSBE Liaison and Volunteer support - Asantewaa Nyanteh</a:t>
            </a:r>
            <a:endParaRPr sz="1580"/>
          </a:p>
        </p:txBody>
      </p:sp>
      <p:sp>
        <p:nvSpPr>
          <p:cNvPr id="97" name="Google Shape;97;g15c05226912_1_688"/>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FLL Planning Committee</a:t>
            </a:r>
            <a:endParaRPr/>
          </a:p>
        </p:txBody>
      </p:sp>
      <p:pic>
        <p:nvPicPr>
          <p:cNvPr id="98" name="Google Shape;98;g15c05226912_1_688"/>
          <p:cNvPicPr preferRelativeResize="0"/>
          <p:nvPr/>
        </p:nvPicPr>
        <p:blipFill rotWithShape="1">
          <a:blip r:embed="rId3">
            <a:alphaModFix/>
          </a:blip>
          <a:srcRect b="0" l="0" r="54291" t="0"/>
          <a:stretch/>
        </p:blipFill>
        <p:spPr>
          <a:xfrm>
            <a:off x="7625525" y="4226375"/>
            <a:ext cx="986824" cy="1440051"/>
          </a:xfrm>
          <a:prstGeom prst="rect">
            <a:avLst/>
          </a:prstGeom>
          <a:noFill/>
          <a:ln>
            <a:noFill/>
          </a:ln>
        </p:spPr>
      </p:pic>
      <p:pic>
        <p:nvPicPr>
          <p:cNvPr id="99" name="Google Shape;99;g15c05226912_1_688"/>
          <p:cNvPicPr preferRelativeResize="0"/>
          <p:nvPr/>
        </p:nvPicPr>
        <p:blipFill rotWithShape="1">
          <a:blip r:embed="rId4">
            <a:alphaModFix/>
          </a:blip>
          <a:srcRect b="0" l="23345" r="38050" t="0"/>
          <a:stretch/>
        </p:blipFill>
        <p:spPr>
          <a:xfrm>
            <a:off x="7910788" y="225575"/>
            <a:ext cx="1053348" cy="1819999"/>
          </a:xfrm>
          <a:prstGeom prst="rect">
            <a:avLst/>
          </a:prstGeom>
          <a:noFill/>
          <a:ln>
            <a:noFill/>
          </a:ln>
        </p:spPr>
      </p:pic>
      <p:pic>
        <p:nvPicPr>
          <p:cNvPr id="100" name="Google Shape;100;g15c05226912_1_688"/>
          <p:cNvPicPr preferRelativeResize="0"/>
          <p:nvPr/>
        </p:nvPicPr>
        <p:blipFill rotWithShape="1">
          <a:blip r:embed="rId5">
            <a:alphaModFix/>
          </a:blip>
          <a:srcRect b="0" l="0" r="40177" t="0"/>
          <a:stretch/>
        </p:blipFill>
        <p:spPr>
          <a:xfrm>
            <a:off x="6895875" y="594375"/>
            <a:ext cx="1164375" cy="1298200"/>
          </a:xfrm>
          <a:prstGeom prst="rect">
            <a:avLst/>
          </a:prstGeom>
          <a:noFill/>
          <a:ln>
            <a:noFill/>
          </a:ln>
        </p:spPr>
      </p:pic>
      <p:pic>
        <p:nvPicPr>
          <p:cNvPr id="101" name="Google Shape;101;g15c05226912_1_688"/>
          <p:cNvPicPr preferRelativeResize="0"/>
          <p:nvPr/>
        </p:nvPicPr>
        <p:blipFill rotWithShape="1">
          <a:blip r:embed="rId6">
            <a:alphaModFix/>
          </a:blip>
          <a:srcRect b="0" l="0" r="0" t="0"/>
          <a:stretch/>
        </p:blipFill>
        <p:spPr>
          <a:xfrm>
            <a:off x="6895875" y="1691475"/>
            <a:ext cx="1946327" cy="1298190"/>
          </a:xfrm>
          <a:prstGeom prst="rect">
            <a:avLst/>
          </a:prstGeom>
          <a:noFill/>
          <a:ln>
            <a:noFill/>
          </a:ln>
        </p:spPr>
      </p:pic>
      <p:pic>
        <p:nvPicPr>
          <p:cNvPr id="102" name="Google Shape;102;g15c05226912_1_688" title="IMG_4350.JPG"/>
          <p:cNvPicPr preferRelativeResize="0"/>
          <p:nvPr/>
        </p:nvPicPr>
        <p:blipFill rotWithShape="1">
          <a:blip r:embed="rId7">
            <a:alphaModFix/>
          </a:blip>
          <a:srcRect b="0" l="0" r="45916" t="0"/>
          <a:stretch/>
        </p:blipFill>
        <p:spPr>
          <a:xfrm>
            <a:off x="8060250" y="2890775"/>
            <a:ext cx="1083750" cy="1335591"/>
          </a:xfrm>
          <a:prstGeom prst="rect">
            <a:avLst/>
          </a:prstGeom>
          <a:noFill/>
          <a:ln>
            <a:noFill/>
          </a:ln>
        </p:spPr>
      </p:pic>
      <p:pic>
        <p:nvPicPr>
          <p:cNvPr id="103" name="Google Shape;103;g15c05226912_1_688" title="IMG_5045.JPG"/>
          <p:cNvPicPr preferRelativeResize="0"/>
          <p:nvPr/>
        </p:nvPicPr>
        <p:blipFill rotWithShape="1">
          <a:blip r:embed="rId8">
            <a:alphaModFix/>
          </a:blip>
          <a:srcRect b="0" l="0" r="37814" t="0"/>
          <a:stretch/>
        </p:blipFill>
        <p:spPr>
          <a:xfrm>
            <a:off x="5893450" y="1663325"/>
            <a:ext cx="1083750" cy="11615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6650eabf53_0_257"/>
          <p:cNvSpPr txBox="1"/>
          <p:nvPr>
            <p:ph idx="1" type="body"/>
          </p:nvPr>
        </p:nvSpPr>
        <p:spPr>
          <a:xfrm>
            <a:off x="271600" y="1375500"/>
            <a:ext cx="4990200" cy="41070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500"/>
              </a:spcBef>
              <a:spcAft>
                <a:spcPts val="0"/>
              </a:spcAft>
              <a:buSzPts val="2400"/>
              <a:buFont typeface="Helvetica Neue"/>
              <a:buChar char="•"/>
            </a:pPr>
            <a:r>
              <a:rPr lang="en-US"/>
              <a:t>Happens during a 25-30 minute session covering all areas</a:t>
            </a:r>
            <a:endParaRPr>
              <a:solidFill>
                <a:schemeClr val="dk1"/>
              </a:solidFill>
            </a:endParaRPr>
          </a:p>
          <a:p>
            <a:pPr indent="-381000" lvl="0" marL="457200" rtl="0" algn="l">
              <a:lnSpc>
                <a:spcPct val="100000"/>
              </a:lnSpc>
              <a:spcBef>
                <a:spcPts val="500"/>
              </a:spcBef>
              <a:spcAft>
                <a:spcPts val="0"/>
              </a:spcAft>
              <a:buSzPts val="2400"/>
              <a:buFont typeface="Helvetica Neue"/>
              <a:buChar char="•"/>
            </a:pPr>
            <a:r>
              <a:rPr lang="en-US"/>
              <a:t>Takes place in a closed room</a:t>
            </a:r>
            <a:endParaRPr>
              <a:solidFill>
                <a:schemeClr val="dk1"/>
              </a:solidFill>
            </a:endParaRPr>
          </a:p>
          <a:p>
            <a:pPr indent="-381000" lvl="0" marL="457200" rtl="0" algn="l">
              <a:lnSpc>
                <a:spcPct val="100000"/>
              </a:lnSpc>
              <a:spcBef>
                <a:spcPts val="500"/>
              </a:spcBef>
              <a:spcAft>
                <a:spcPts val="0"/>
              </a:spcAft>
              <a:buSzPts val="2400"/>
              <a:buFont typeface="Helvetica Neue"/>
              <a:buChar char="•"/>
            </a:pPr>
            <a:r>
              <a:rPr lang="en-US"/>
              <a:t>Only 1-2 coaches will be allowed to join (dependent on qualifier)</a:t>
            </a:r>
            <a:endParaRPr>
              <a:solidFill>
                <a:schemeClr val="dk1"/>
              </a:solidFill>
            </a:endParaRPr>
          </a:p>
          <a:p>
            <a:pPr indent="-381000" lvl="0" marL="457200" rtl="0" algn="l">
              <a:lnSpc>
                <a:spcPct val="100000"/>
              </a:lnSpc>
              <a:spcBef>
                <a:spcPts val="500"/>
              </a:spcBef>
              <a:spcAft>
                <a:spcPts val="0"/>
              </a:spcAft>
              <a:buSzPts val="2400"/>
              <a:buFont typeface="Helvetica Neue"/>
              <a:buChar char="•"/>
            </a:pPr>
            <a:r>
              <a:rPr lang="en-US"/>
              <a:t>Coaches are observers, not participants</a:t>
            </a:r>
            <a:endParaRPr>
              <a:solidFill>
                <a:schemeClr val="dk1"/>
              </a:solidFill>
            </a:endParaRPr>
          </a:p>
          <a:p>
            <a:pPr indent="-381000" lvl="0" marL="457200" rtl="0" algn="l">
              <a:lnSpc>
                <a:spcPct val="100000"/>
              </a:lnSpc>
              <a:spcBef>
                <a:spcPts val="500"/>
              </a:spcBef>
              <a:spcAft>
                <a:spcPts val="0"/>
              </a:spcAft>
              <a:buSzPts val="2400"/>
              <a:buFont typeface="Helvetica Neue"/>
              <a:buChar char="•"/>
            </a:pPr>
            <a:r>
              <a:rPr lang="en-US"/>
              <a:t>All students must participate</a:t>
            </a:r>
            <a:endParaRPr/>
          </a:p>
          <a:p>
            <a:pPr indent="-381000" lvl="0" marL="457200" rtl="0" algn="l">
              <a:lnSpc>
                <a:spcPct val="200000"/>
              </a:lnSpc>
              <a:spcBef>
                <a:spcPts val="0"/>
              </a:spcBef>
              <a:spcAft>
                <a:spcPts val="0"/>
              </a:spcAft>
              <a:buSzPts val="2400"/>
              <a:buFont typeface="Helvetica Neue"/>
              <a:buChar char="•"/>
            </a:pPr>
            <a:r>
              <a:rPr lang="en-US"/>
              <a:t>Know the Rubrics!</a:t>
            </a:r>
            <a:endParaRPr/>
          </a:p>
        </p:txBody>
      </p:sp>
      <p:sp>
        <p:nvSpPr>
          <p:cNvPr id="274" name="Google Shape;274;g36650eabf53_0_257"/>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latin typeface="Arial"/>
                <a:ea typeface="Arial"/>
                <a:cs typeface="Arial"/>
                <a:sym typeface="Arial"/>
              </a:rPr>
              <a:t>Judging Overview</a:t>
            </a:r>
            <a:endParaRPr sz="3600">
              <a:latin typeface="Arial"/>
              <a:ea typeface="Arial"/>
              <a:cs typeface="Arial"/>
              <a:sym typeface="Arial"/>
            </a:endParaRPr>
          </a:p>
        </p:txBody>
      </p:sp>
      <p:pic>
        <p:nvPicPr>
          <p:cNvPr id="275" name="Google Shape;275;g36650eabf53_0_257"/>
          <p:cNvPicPr preferRelativeResize="0"/>
          <p:nvPr/>
        </p:nvPicPr>
        <p:blipFill rotWithShape="1">
          <a:blip r:embed="rId3">
            <a:alphaModFix/>
          </a:blip>
          <a:srcRect b="0" l="0" r="0" t="0"/>
          <a:stretch/>
        </p:blipFill>
        <p:spPr>
          <a:xfrm>
            <a:off x="5261800" y="1488050"/>
            <a:ext cx="3476550" cy="3881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0" name="Shape 280"/>
        <p:cNvGrpSpPr/>
        <p:nvPr/>
      </p:nvGrpSpPr>
      <p:grpSpPr>
        <a:xfrm>
          <a:off x="0" y="0"/>
          <a:ext cx="0" cy="0"/>
          <a:chOff x="0" y="0"/>
          <a:chExt cx="0" cy="0"/>
        </a:xfrm>
      </p:grpSpPr>
      <p:sp>
        <p:nvSpPr>
          <p:cNvPr id="281" name="Google Shape;281;g303108bd20f_0_1"/>
          <p:cNvSpPr txBox="1"/>
          <p:nvPr>
            <p:ph idx="1" type="body"/>
          </p:nvPr>
        </p:nvSpPr>
        <p:spPr>
          <a:xfrm>
            <a:off x="301750" y="1179975"/>
            <a:ext cx="4255200" cy="4890000"/>
          </a:xfrm>
          <a:prstGeom prst="rect">
            <a:avLst/>
          </a:prstGeom>
          <a:noFill/>
          <a:ln>
            <a:noFill/>
          </a:ln>
        </p:spPr>
        <p:txBody>
          <a:bodyPr anchorCtr="0" anchor="t" bIns="45700" lIns="91425" spcFirstLastPara="1" rIns="91425" wrap="square" tIns="45700">
            <a:normAutofit/>
          </a:bodyPr>
          <a:lstStyle/>
          <a:p>
            <a:pPr indent="-358140" lvl="0" marL="457200" rtl="0" algn="l">
              <a:lnSpc>
                <a:spcPct val="190000"/>
              </a:lnSpc>
              <a:spcBef>
                <a:spcPts val="0"/>
              </a:spcBef>
              <a:spcAft>
                <a:spcPts val="0"/>
              </a:spcAft>
              <a:buSzPts val="2040"/>
              <a:buChar char="•"/>
            </a:pPr>
            <a:r>
              <a:rPr lang="en-US" sz="2040"/>
              <a:t>No major changes for this season</a:t>
            </a:r>
            <a:endParaRPr sz="2040"/>
          </a:p>
          <a:p>
            <a:pPr indent="0" lvl="0" marL="914400" rtl="0" algn="l">
              <a:lnSpc>
                <a:spcPct val="190000"/>
              </a:lnSpc>
              <a:spcBef>
                <a:spcPts val="0"/>
              </a:spcBef>
              <a:spcAft>
                <a:spcPts val="0"/>
              </a:spcAft>
              <a:buNone/>
            </a:pPr>
            <a:r>
              <a:t/>
            </a:r>
            <a:endParaRPr sz="2040"/>
          </a:p>
        </p:txBody>
      </p:sp>
      <p:sp>
        <p:nvSpPr>
          <p:cNvPr id="282" name="Google Shape;282;g303108bd20f_0_1"/>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latin typeface="Arial"/>
                <a:ea typeface="Arial"/>
                <a:cs typeface="Arial"/>
                <a:sym typeface="Arial"/>
              </a:rPr>
              <a:t>Judging Updates</a:t>
            </a:r>
            <a:endParaRPr sz="3600">
              <a:latin typeface="Arial"/>
              <a:ea typeface="Arial"/>
              <a:cs typeface="Arial"/>
              <a:sym typeface="Arial"/>
            </a:endParaRPr>
          </a:p>
        </p:txBody>
      </p:sp>
      <p:pic>
        <p:nvPicPr>
          <p:cNvPr id="283" name="Google Shape;283;g303108bd20f_0_1"/>
          <p:cNvPicPr preferRelativeResize="0"/>
          <p:nvPr/>
        </p:nvPicPr>
        <p:blipFill rotWithShape="1">
          <a:blip r:embed="rId3">
            <a:alphaModFix/>
          </a:blip>
          <a:srcRect b="0" l="0" r="0" t="0"/>
          <a:stretch/>
        </p:blipFill>
        <p:spPr>
          <a:xfrm>
            <a:off x="4695916" y="1179975"/>
            <a:ext cx="4073985" cy="47869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15c64856767_0_17"/>
          <p:cNvSpPr txBox="1"/>
          <p:nvPr>
            <p:ph idx="1" type="body"/>
          </p:nvPr>
        </p:nvSpPr>
        <p:spPr>
          <a:xfrm>
            <a:off x="589450" y="1127725"/>
            <a:ext cx="3946500" cy="4728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2400"/>
              <a:buNone/>
            </a:pPr>
            <a:r>
              <a:rPr lang="en-US"/>
              <a:t>Required Awards</a:t>
            </a:r>
            <a:endParaRPr/>
          </a:p>
          <a:p>
            <a:pPr indent="-355600" lvl="1" marL="914400" rtl="0" algn="l">
              <a:lnSpc>
                <a:spcPct val="100000"/>
              </a:lnSpc>
              <a:spcBef>
                <a:spcPts val="500"/>
              </a:spcBef>
              <a:spcAft>
                <a:spcPts val="0"/>
              </a:spcAft>
              <a:buSzPts val="2000"/>
              <a:buChar char="•"/>
            </a:pPr>
            <a:r>
              <a:rPr lang="en-US"/>
              <a:t>Champion’s Award</a:t>
            </a:r>
            <a:endParaRPr/>
          </a:p>
          <a:p>
            <a:pPr indent="-355600" lvl="1" marL="914400" rtl="0" algn="l">
              <a:lnSpc>
                <a:spcPct val="100000"/>
              </a:lnSpc>
              <a:spcBef>
                <a:spcPts val="0"/>
              </a:spcBef>
              <a:spcAft>
                <a:spcPts val="0"/>
              </a:spcAft>
              <a:buSzPts val="2000"/>
              <a:buChar char="•"/>
            </a:pPr>
            <a:r>
              <a:rPr lang="en-US"/>
              <a:t>Core Awards </a:t>
            </a:r>
            <a:endParaRPr/>
          </a:p>
          <a:p>
            <a:pPr indent="-330200" lvl="2" marL="1371600" rtl="0" algn="l">
              <a:lnSpc>
                <a:spcPct val="100000"/>
              </a:lnSpc>
              <a:spcBef>
                <a:spcPts val="0"/>
              </a:spcBef>
              <a:spcAft>
                <a:spcPts val="0"/>
              </a:spcAft>
              <a:buSzPts val="1600"/>
              <a:buChar char="•"/>
            </a:pPr>
            <a:r>
              <a:rPr lang="en-US"/>
              <a:t>Core Values</a:t>
            </a:r>
            <a:endParaRPr/>
          </a:p>
          <a:p>
            <a:pPr indent="-330200" lvl="2" marL="1371600" rtl="0" algn="l">
              <a:lnSpc>
                <a:spcPct val="100000"/>
              </a:lnSpc>
              <a:spcBef>
                <a:spcPts val="0"/>
              </a:spcBef>
              <a:spcAft>
                <a:spcPts val="0"/>
              </a:spcAft>
              <a:buSzPts val="1600"/>
              <a:buChar char="•"/>
            </a:pPr>
            <a:r>
              <a:rPr lang="en-US"/>
              <a:t>Innovation Project</a:t>
            </a:r>
            <a:endParaRPr/>
          </a:p>
          <a:p>
            <a:pPr indent="-330200" lvl="2" marL="1371600" rtl="0" algn="l">
              <a:lnSpc>
                <a:spcPct val="100000"/>
              </a:lnSpc>
              <a:spcBef>
                <a:spcPts val="0"/>
              </a:spcBef>
              <a:spcAft>
                <a:spcPts val="0"/>
              </a:spcAft>
              <a:buSzPts val="1600"/>
              <a:buChar char="•"/>
            </a:pPr>
            <a:r>
              <a:rPr lang="en-US"/>
              <a:t>Robot Design</a:t>
            </a:r>
            <a:endParaRPr/>
          </a:p>
          <a:p>
            <a:pPr indent="-355600" lvl="2" marL="1371600" rtl="0" algn="l">
              <a:lnSpc>
                <a:spcPct val="100000"/>
              </a:lnSpc>
              <a:spcBef>
                <a:spcPts val="0"/>
              </a:spcBef>
              <a:spcAft>
                <a:spcPts val="0"/>
              </a:spcAft>
              <a:buSzPts val="2000"/>
              <a:buChar char="•"/>
            </a:pPr>
            <a:r>
              <a:rPr lang="en-US"/>
              <a:t>Robot Performanc</a:t>
            </a:r>
            <a:r>
              <a:rPr lang="en-US" sz="1800"/>
              <a:t>e</a:t>
            </a:r>
            <a:endParaRPr sz="1800"/>
          </a:p>
          <a:p>
            <a:pPr indent="0" lvl="0" marL="0" rtl="0" algn="l">
              <a:lnSpc>
                <a:spcPct val="100000"/>
              </a:lnSpc>
              <a:spcBef>
                <a:spcPts val="1000"/>
              </a:spcBef>
              <a:spcAft>
                <a:spcPts val="0"/>
              </a:spcAft>
              <a:buSzPts val="2400"/>
              <a:buNone/>
            </a:pPr>
            <a:r>
              <a:t/>
            </a:r>
            <a:endParaRPr/>
          </a:p>
          <a:p>
            <a:pPr indent="0" lvl="0" marL="457200" rtl="0" algn="l">
              <a:lnSpc>
                <a:spcPct val="100000"/>
              </a:lnSpc>
              <a:spcBef>
                <a:spcPts val="1000"/>
              </a:spcBef>
              <a:spcAft>
                <a:spcPts val="0"/>
              </a:spcAft>
              <a:buSzPts val="2400"/>
              <a:buNone/>
            </a:pPr>
            <a:r>
              <a:t/>
            </a:r>
            <a:endParaRPr sz="2000"/>
          </a:p>
        </p:txBody>
      </p:sp>
      <p:sp>
        <p:nvSpPr>
          <p:cNvPr id="290" name="Google Shape;290;g15c64856767_0_17"/>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latin typeface="Arial"/>
                <a:ea typeface="Arial"/>
                <a:cs typeface="Arial"/>
                <a:sym typeface="Arial"/>
              </a:rPr>
              <a:t>Awards</a:t>
            </a:r>
            <a:endParaRPr sz="3600">
              <a:latin typeface="Arial"/>
              <a:ea typeface="Arial"/>
              <a:cs typeface="Arial"/>
              <a:sym typeface="Arial"/>
            </a:endParaRPr>
          </a:p>
        </p:txBody>
      </p:sp>
      <p:sp>
        <p:nvSpPr>
          <p:cNvPr id="291" name="Google Shape;291;g15c64856767_0_17"/>
          <p:cNvSpPr txBox="1"/>
          <p:nvPr>
            <p:ph idx="1" type="body"/>
          </p:nvPr>
        </p:nvSpPr>
        <p:spPr>
          <a:xfrm>
            <a:off x="4875525" y="1127725"/>
            <a:ext cx="3946500" cy="4728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2400"/>
              <a:buNone/>
            </a:pPr>
            <a:r>
              <a:rPr lang="en-US"/>
              <a:t>Optional Awards</a:t>
            </a:r>
            <a:endParaRPr/>
          </a:p>
          <a:p>
            <a:pPr indent="-355600" lvl="1" marL="914400" rtl="0" algn="l">
              <a:lnSpc>
                <a:spcPct val="100000"/>
              </a:lnSpc>
              <a:spcBef>
                <a:spcPts val="500"/>
              </a:spcBef>
              <a:spcAft>
                <a:spcPts val="0"/>
              </a:spcAft>
              <a:buSzPts val="2000"/>
              <a:buChar char="•"/>
            </a:pPr>
            <a:r>
              <a:rPr lang="en-US"/>
              <a:t>Judges Awards</a:t>
            </a:r>
            <a:endParaRPr/>
          </a:p>
          <a:p>
            <a:pPr indent="-330200" lvl="2" marL="1371600" rtl="0" algn="l">
              <a:lnSpc>
                <a:spcPct val="100000"/>
              </a:lnSpc>
              <a:spcBef>
                <a:spcPts val="0"/>
              </a:spcBef>
              <a:spcAft>
                <a:spcPts val="0"/>
              </a:spcAft>
              <a:buSzPts val="1600"/>
              <a:buChar char="•"/>
            </a:pPr>
            <a:r>
              <a:rPr lang="en-US"/>
              <a:t>Engineering Excellence</a:t>
            </a:r>
            <a:endParaRPr/>
          </a:p>
          <a:p>
            <a:pPr indent="-330200" lvl="2" marL="1371600" rtl="0" algn="l">
              <a:lnSpc>
                <a:spcPct val="100000"/>
              </a:lnSpc>
              <a:spcBef>
                <a:spcPts val="0"/>
              </a:spcBef>
              <a:spcAft>
                <a:spcPts val="0"/>
              </a:spcAft>
              <a:buSzPts val="1600"/>
              <a:buChar char="•"/>
            </a:pPr>
            <a:r>
              <a:rPr lang="en-US"/>
              <a:t>Breakthrough</a:t>
            </a:r>
            <a:endParaRPr/>
          </a:p>
          <a:p>
            <a:pPr indent="-330200" lvl="2" marL="1371600" rtl="0" algn="l">
              <a:lnSpc>
                <a:spcPct val="100000"/>
              </a:lnSpc>
              <a:spcBef>
                <a:spcPts val="0"/>
              </a:spcBef>
              <a:spcAft>
                <a:spcPts val="0"/>
              </a:spcAft>
              <a:buSzPts val="1600"/>
              <a:buChar char="•"/>
            </a:pPr>
            <a:r>
              <a:rPr lang="en-US"/>
              <a:t>Rising All-Star</a:t>
            </a:r>
            <a:endParaRPr/>
          </a:p>
          <a:p>
            <a:pPr indent="-330200" lvl="2" marL="1371600" rtl="0" algn="l">
              <a:lnSpc>
                <a:spcPct val="100000"/>
              </a:lnSpc>
              <a:spcBef>
                <a:spcPts val="0"/>
              </a:spcBef>
              <a:spcAft>
                <a:spcPts val="0"/>
              </a:spcAft>
              <a:buSzPts val="1600"/>
              <a:buChar char="•"/>
            </a:pPr>
            <a:r>
              <a:rPr lang="en-US"/>
              <a:t>Motivate</a:t>
            </a:r>
            <a:endParaRPr/>
          </a:p>
          <a:p>
            <a:pPr indent="-355600" lvl="1" marL="914400" rtl="0" algn="l">
              <a:lnSpc>
                <a:spcPct val="100000"/>
              </a:lnSpc>
              <a:spcBef>
                <a:spcPts val="0"/>
              </a:spcBef>
              <a:spcAft>
                <a:spcPts val="0"/>
              </a:spcAft>
              <a:buSzPts val="2000"/>
              <a:buChar char="•"/>
            </a:pPr>
            <a:r>
              <a:rPr lang="en-US"/>
              <a:t>Local Awards</a:t>
            </a:r>
            <a:endParaRPr/>
          </a:p>
          <a:p>
            <a:pPr indent="0" lvl="0" marL="457200" rtl="0" algn="l">
              <a:lnSpc>
                <a:spcPct val="100000"/>
              </a:lnSpc>
              <a:spcBef>
                <a:spcPts val="1000"/>
              </a:spcBef>
              <a:spcAft>
                <a:spcPts val="0"/>
              </a:spcAft>
              <a:buSzPts val="2400"/>
              <a:buNone/>
            </a:pPr>
            <a:r>
              <a:t/>
            </a:r>
            <a:endParaRPr sz="2000"/>
          </a:p>
        </p:txBody>
      </p:sp>
      <p:sp>
        <p:nvSpPr>
          <p:cNvPr id="292" name="Google Shape;292;g15c64856767_0_17"/>
          <p:cNvSpPr txBox="1"/>
          <p:nvPr/>
        </p:nvSpPr>
        <p:spPr>
          <a:xfrm>
            <a:off x="654750" y="3732425"/>
            <a:ext cx="7834500" cy="18705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Helvetica Neue"/>
              <a:buChar char="●"/>
            </a:pPr>
            <a:r>
              <a:rPr b="1" i="0" lang="en-US" sz="2000" u="none" cap="none" strike="noStrike">
                <a:solidFill>
                  <a:srgbClr val="000000"/>
                </a:solidFill>
                <a:latin typeface="Helvetica Neue"/>
                <a:ea typeface="Helvetica Neue"/>
                <a:cs typeface="Helvetica Neue"/>
                <a:sym typeface="Helvetica Neue"/>
              </a:rPr>
              <a:t>Teams can only win 1 judged award</a:t>
            </a:r>
            <a:endParaRPr b="1" i="0" sz="2000" u="none" cap="none" strike="noStrike">
              <a:solidFill>
                <a:srgbClr val="000000"/>
              </a:solidFill>
              <a:latin typeface="Helvetica Neue"/>
              <a:ea typeface="Helvetica Neue"/>
              <a:cs typeface="Helvetica Neue"/>
              <a:sym typeface="Helvetica Neue"/>
            </a:endParaRPr>
          </a:p>
          <a:p>
            <a:pPr indent="-355600" lvl="0" marL="457200" marR="0" rtl="0" algn="l">
              <a:lnSpc>
                <a:spcPct val="100000"/>
              </a:lnSpc>
              <a:spcBef>
                <a:spcPts val="0"/>
              </a:spcBef>
              <a:spcAft>
                <a:spcPts val="0"/>
              </a:spcAft>
              <a:buClr>
                <a:srgbClr val="000000"/>
              </a:buClr>
              <a:buSzPts val="2000"/>
              <a:buFont typeface="Helvetica Neue"/>
              <a:buChar char="●"/>
            </a:pPr>
            <a:r>
              <a:rPr b="0" i="0" lang="en-US" sz="2000" u="none" cap="none" strike="noStrike">
                <a:solidFill>
                  <a:srgbClr val="000000"/>
                </a:solidFill>
                <a:latin typeface="Helvetica Neue"/>
                <a:ea typeface="Helvetica Neue"/>
                <a:cs typeface="Helvetica Neue"/>
                <a:sym typeface="Helvetica Neue"/>
              </a:rPr>
              <a:t>Total Awards given at a Qualifier (Required + Optional) is based on number of teams attending</a:t>
            </a:r>
            <a:endParaRPr b="0" i="0" sz="2000" u="none" cap="none" strike="noStrike">
              <a:solidFill>
                <a:srgbClr val="000000"/>
              </a:solidFill>
              <a:latin typeface="Helvetica Neue"/>
              <a:ea typeface="Helvetica Neue"/>
              <a:cs typeface="Helvetica Neue"/>
              <a:sym typeface="Helvetica Neue"/>
            </a:endParaRPr>
          </a:p>
          <a:p>
            <a:pPr indent="-355600" lvl="0" marL="457200" marR="0" rtl="0" algn="l">
              <a:lnSpc>
                <a:spcPct val="100000"/>
              </a:lnSpc>
              <a:spcBef>
                <a:spcPts val="0"/>
              </a:spcBef>
              <a:spcAft>
                <a:spcPts val="0"/>
              </a:spcAft>
              <a:buClr>
                <a:srgbClr val="000000"/>
              </a:buClr>
              <a:buSzPts val="2000"/>
              <a:buFont typeface="Helvetica Neue"/>
              <a:buChar char="●"/>
            </a:pPr>
            <a:r>
              <a:rPr b="0" i="0" lang="en-US" sz="2000" u="none" cap="none" strike="noStrike">
                <a:solidFill>
                  <a:srgbClr val="000000"/>
                </a:solidFill>
                <a:latin typeface="Helvetica Neue"/>
                <a:ea typeface="Helvetica Neue"/>
                <a:cs typeface="Helvetica Neue"/>
                <a:sym typeface="Helvetica Neue"/>
              </a:rPr>
              <a:t>Target percentage is ~40% of teams at a qualifier receive an award</a:t>
            </a:r>
            <a:endParaRPr b="0" i="0" sz="2000" u="none" cap="none" strike="noStrike">
              <a:solidFill>
                <a:srgbClr val="000000"/>
              </a:solidFill>
              <a:latin typeface="Helvetica Neue"/>
              <a:ea typeface="Helvetica Neue"/>
              <a:cs typeface="Helvetica Neue"/>
              <a:sym typeface="Helvetica Neue"/>
            </a:endParaRPr>
          </a:p>
          <a:p>
            <a:pPr indent="-355600" lvl="0" marL="457200" marR="0" rtl="0" algn="l">
              <a:lnSpc>
                <a:spcPct val="100000"/>
              </a:lnSpc>
              <a:spcBef>
                <a:spcPts val="0"/>
              </a:spcBef>
              <a:spcAft>
                <a:spcPts val="0"/>
              </a:spcAft>
              <a:buClr>
                <a:srgbClr val="000000"/>
              </a:buClr>
              <a:buSzPts val="2000"/>
              <a:buFont typeface="Helvetica Neue"/>
              <a:buChar char="●"/>
            </a:pPr>
            <a:r>
              <a:rPr b="0" i="0" lang="en-US" sz="2000" u="none" cap="none" strike="noStrike">
                <a:solidFill>
                  <a:srgbClr val="000000"/>
                </a:solidFill>
                <a:latin typeface="Helvetica Neue"/>
                <a:ea typeface="Helvetica Neue"/>
                <a:cs typeface="Helvetica Neue"/>
                <a:sym typeface="Helvetica Neue"/>
              </a:rPr>
              <a:t>Every registered team member will receive a medal</a:t>
            </a:r>
            <a:endParaRPr b="0" i="0" sz="20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5c74ede093_0_1"/>
          <p:cNvSpPr txBox="1"/>
          <p:nvPr>
            <p:ph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3600">
                <a:latin typeface="Arial"/>
                <a:ea typeface="Arial"/>
                <a:cs typeface="Arial"/>
                <a:sym typeface="Arial"/>
              </a:rPr>
              <a:t>Advancement</a:t>
            </a:r>
            <a:endParaRPr sz="3600">
              <a:latin typeface="Arial"/>
              <a:ea typeface="Arial"/>
              <a:cs typeface="Arial"/>
              <a:sym typeface="Arial"/>
            </a:endParaRPr>
          </a:p>
        </p:txBody>
      </p:sp>
      <p:sp>
        <p:nvSpPr>
          <p:cNvPr id="299" name="Google Shape;299;g15c74ede093_0_1"/>
          <p:cNvSpPr txBox="1"/>
          <p:nvPr>
            <p:ph idx="1" type="body"/>
          </p:nvPr>
        </p:nvSpPr>
        <p:spPr>
          <a:xfrm>
            <a:off x="550925" y="1127725"/>
            <a:ext cx="5535300" cy="4087500"/>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100000"/>
              </a:lnSpc>
              <a:spcBef>
                <a:spcPts val="1000"/>
              </a:spcBef>
              <a:spcAft>
                <a:spcPts val="0"/>
              </a:spcAft>
              <a:buSzPts val="2400"/>
              <a:buChar char="•"/>
            </a:pPr>
            <a:r>
              <a:rPr lang="en-US">
                <a:latin typeface="Arial"/>
                <a:ea typeface="Arial"/>
                <a:cs typeface="Arial"/>
                <a:sym typeface="Arial"/>
              </a:rPr>
              <a:t>Similar percentage of advancing teams across all qualifiers</a:t>
            </a:r>
            <a:endParaRPr>
              <a:latin typeface="Arial"/>
              <a:ea typeface="Arial"/>
              <a:cs typeface="Arial"/>
              <a:sym typeface="Arial"/>
            </a:endParaRPr>
          </a:p>
          <a:p>
            <a:pPr indent="-381000" lvl="0" marL="457200" rtl="0" algn="l">
              <a:lnSpc>
                <a:spcPct val="100000"/>
              </a:lnSpc>
              <a:spcBef>
                <a:spcPts val="1000"/>
              </a:spcBef>
              <a:spcAft>
                <a:spcPts val="0"/>
              </a:spcAft>
              <a:buSzPts val="2400"/>
              <a:buFont typeface="Arial"/>
              <a:buChar char="•"/>
            </a:pPr>
            <a:r>
              <a:rPr lang="en-US">
                <a:latin typeface="Arial"/>
                <a:ea typeface="Arial"/>
                <a:cs typeface="Arial"/>
                <a:sym typeface="Arial"/>
              </a:rPr>
              <a:t>Last season ~20% of teams advanced</a:t>
            </a:r>
            <a:endParaRPr>
              <a:latin typeface="Arial"/>
              <a:ea typeface="Arial"/>
              <a:cs typeface="Arial"/>
              <a:sym typeface="Arial"/>
            </a:endParaRPr>
          </a:p>
          <a:p>
            <a:pPr indent="-381000" lvl="0" marL="457200" rtl="0" algn="l">
              <a:lnSpc>
                <a:spcPct val="100000"/>
              </a:lnSpc>
              <a:spcBef>
                <a:spcPts val="1000"/>
              </a:spcBef>
              <a:spcAft>
                <a:spcPts val="0"/>
              </a:spcAft>
              <a:buSzPts val="2400"/>
              <a:buChar char="•"/>
            </a:pPr>
            <a:r>
              <a:rPr lang="en-US">
                <a:latin typeface="Arial"/>
                <a:ea typeface="Arial"/>
                <a:cs typeface="Arial"/>
                <a:sym typeface="Arial"/>
              </a:rPr>
              <a:t>Champions Award criteria used -  equally weighted performance across all four areas</a:t>
            </a:r>
            <a:endParaRPr>
              <a:latin typeface="Arial"/>
              <a:ea typeface="Arial"/>
              <a:cs typeface="Arial"/>
              <a:sym typeface="Arial"/>
            </a:endParaRPr>
          </a:p>
          <a:p>
            <a:pPr indent="-355600" lvl="1" marL="914400" rtl="0" algn="l">
              <a:lnSpc>
                <a:spcPct val="100000"/>
              </a:lnSpc>
              <a:spcBef>
                <a:spcPts val="0"/>
              </a:spcBef>
              <a:spcAft>
                <a:spcPts val="0"/>
              </a:spcAft>
              <a:buSzPts val="2000"/>
              <a:buChar char="•"/>
            </a:pPr>
            <a:r>
              <a:rPr lang="en-US">
                <a:latin typeface="Arial"/>
                <a:ea typeface="Arial"/>
                <a:cs typeface="Arial"/>
                <a:sym typeface="Arial"/>
              </a:rPr>
              <a:t>Robot Design</a:t>
            </a:r>
            <a:endParaRPr>
              <a:latin typeface="Arial"/>
              <a:ea typeface="Arial"/>
              <a:cs typeface="Arial"/>
              <a:sym typeface="Arial"/>
            </a:endParaRPr>
          </a:p>
          <a:p>
            <a:pPr indent="-355600" lvl="1" marL="914400" rtl="0" algn="l">
              <a:lnSpc>
                <a:spcPct val="100000"/>
              </a:lnSpc>
              <a:spcBef>
                <a:spcPts val="0"/>
              </a:spcBef>
              <a:spcAft>
                <a:spcPts val="0"/>
              </a:spcAft>
              <a:buSzPts val="2000"/>
              <a:buChar char="•"/>
            </a:pPr>
            <a:r>
              <a:rPr lang="en-US">
                <a:latin typeface="Arial"/>
                <a:ea typeface="Arial"/>
                <a:cs typeface="Arial"/>
                <a:sym typeface="Arial"/>
              </a:rPr>
              <a:t>Core Values</a:t>
            </a:r>
            <a:endParaRPr>
              <a:latin typeface="Arial"/>
              <a:ea typeface="Arial"/>
              <a:cs typeface="Arial"/>
              <a:sym typeface="Arial"/>
            </a:endParaRPr>
          </a:p>
          <a:p>
            <a:pPr indent="-355600" lvl="1" marL="914400" rtl="0" algn="l">
              <a:lnSpc>
                <a:spcPct val="100000"/>
              </a:lnSpc>
              <a:spcBef>
                <a:spcPts val="0"/>
              </a:spcBef>
              <a:spcAft>
                <a:spcPts val="0"/>
              </a:spcAft>
              <a:buSzPts val="2000"/>
              <a:buChar char="•"/>
            </a:pPr>
            <a:r>
              <a:rPr lang="en-US">
                <a:latin typeface="Arial"/>
                <a:ea typeface="Arial"/>
                <a:cs typeface="Arial"/>
                <a:sym typeface="Arial"/>
              </a:rPr>
              <a:t>Innovation Project</a:t>
            </a:r>
            <a:endParaRPr>
              <a:latin typeface="Arial"/>
              <a:ea typeface="Arial"/>
              <a:cs typeface="Arial"/>
              <a:sym typeface="Arial"/>
            </a:endParaRPr>
          </a:p>
          <a:p>
            <a:pPr indent="-355600" lvl="1" marL="914400" rtl="0" algn="l">
              <a:lnSpc>
                <a:spcPct val="100000"/>
              </a:lnSpc>
              <a:spcBef>
                <a:spcPts val="0"/>
              </a:spcBef>
              <a:spcAft>
                <a:spcPts val="0"/>
              </a:spcAft>
              <a:buSzPts val="2000"/>
              <a:buChar char="•"/>
            </a:pPr>
            <a:r>
              <a:rPr lang="en-US">
                <a:latin typeface="Arial"/>
                <a:ea typeface="Arial"/>
                <a:cs typeface="Arial"/>
                <a:sym typeface="Arial"/>
              </a:rPr>
              <a:t>Robot Performance</a:t>
            </a:r>
            <a:endParaRPr>
              <a:latin typeface="Arial"/>
              <a:ea typeface="Arial"/>
              <a:cs typeface="Arial"/>
              <a:sym typeface="Arial"/>
            </a:endParaRPr>
          </a:p>
        </p:txBody>
      </p:sp>
      <p:sp>
        <p:nvSpPr>
          <p:cNvPr id="300" name="Google Shape;300;g15c74ede093_0_1"/>
          <p:cNvSpPr txBox="1"/>
          <p:nvPr/>
        </p:nvSpPr>
        <p:spPr>
          <a:xfrm>
            <a:off x="235500" y="5215125"/>
            <a:ext cx="8673000" cy="698400"/>
          </a:xfrm>
          <a:prstGeom prst="rect">
            <a:avLst/>
          </a:prstGeom>
          <a:solidFill>
            <a:srgbClr val="FFC000"/>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1" lang="en-US" sz="2000" u="none" cap="none" strike="noStrike">
                <a:solidFill>
                  <a:srgbClr val="000000"/>
                </a:solidFill>
                <a:latin typeface="Arial"/>
                <a:ea typeface="Arial"/>
                <a:cs typeface="Arial"/>
                <a:sym typeface="Arial"/>
              </a:rPr>
              <a:t>Teams may win awards without advancing and may advance without winning Awards!</a:t>
            </a:r>
            <a:endParaRPr b="0" i="0" sz="1800" u="none" cap="none" strike="noStrike">
              <a:solidFill>
                <a:srgbClr val="000000"/>
              </a:solidFill>
              <a:latin typeface="Arial"/>
              <a:ea typeface="Arial"/>
              <a:cs typeface="Arial"/>
              <a:sym typeface="Arial"/>
            </a:endParaRPr>
          </a:p>
        </p:txBody>
      </p:sp>
      <p:pic>
        <p:nvPicPr>
          <p:cNvPr id="301" name="Google Shape;301;g15c74ede093_0_1"/>
          <p:cNvPicPr preferRelativeResize="0"/>
          <p:nvPr/>
        </p:nvPicPr>
        <p:blipFill rotWithShape="1">
          <a:blip r:embed="rId3">
            <a:alphaModFix/>
          </a:blip>
          <a:srcRect b="0" l="0" r="0" t="0"/>
          <a:stretch/>
        </p:blipFill>
        <p:spPr>
          <a:xfrm>
            <a:off x="5982900" y="1847650"/>
            <a:ext cx="2883950" cy="2647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5" name="Shape 305"/>
        <p:cNvGrpSpPr/>
        <p:nvPr/>
      </p:nvGrpSpPr>
      <p:grpSpPr>
        <a:xfrm>
          <a:off x="0" y="0"/>
          <a:ext cx="0" cy="0"/>
          <a:chOff x="0" y="0"/>
          <a:chExt cx="0" cy="0"/>
        </a:xfrm>
      </p:grpSpPr>
      <p:sp>
        <p:nvSpPr>
          <p:cNvPr id="306" name="Google Shape;306;p9"/>
          <p:cNvSpPr txBox="1"/>
          <p:nvPr/>
        </p:nvSpPr>
        <p:spPr>
          <a:xfrm>
            <a:off x="4462675" y="262925"/>
            <a:ext cx="4278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State Tournament Info</a:t>
            </a:r>
            <a:endParaRPr b="0" i="0" sz="1400" u="none" cap="none" strike="noStrike">
              <a:solidFill>
                <a:srgbClr val="000000"/>
              </a:solidFill>
              <a:latin typeface="Arial"/>
              <a:ea typeface="Arial"/>
              <a:cs typeface="Arial"/>
              <a:sym typeface="Arial"/>
            </a:endParaRPr>
          </a:p>
        </p:txBody>
      </p:sp>
      <p:sp>
        <p:nvSpPr>
          <p:cNvPr id="307" name="Google Shape;307;p9"/>
          <p:cNvSpPr/>
          <p:nvPr/>
        </p:nvSpPr>
        <p:spPr>
          <a:xfrm>
            <a:off x="211123" y="1493044"/>
            <a:ext cx="3810000" cy="4524375"/>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rgbClr val="000000"/>
                </a:solidFill>
                <a:latin typeface="Calibri"/>
                <a:ea typeface="Calibri"/>
                <a:cs typeface="Calibri"/>
                <a:sym typeface="Calibri"/>
              </a:rPr>
              <a:t>Core Awards Given out at Qualifiers and State Championships</a:t>
            </a:r>
            <a:endParaRPr b="1" i="0" sz="18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Champion’s Award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Robot Design Award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Robot Performance Award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Innovation Project Award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Core values Award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Judges Choice  (May be up to 2 Teams)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Amount of Awards is based on the amount of teams in each qualifier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Every Student will receive a Medal at competition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08" name="Google Shape;308;p9"/>
          <p:cNvSpPr txBox="1"/>
          <p:nvPr/>
        </p:nvSpPr>
        <p:spPr>
          <a:xfrm>
            <a:off x="4922663" y="1245489"/>
            <a:ext cx="2987700" cy="92340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rPr>
              <a:t>How many teams advance to States?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Calibri"/>
              <a:ea typeface="Calibri"/>
              <a:cs typeface="Calibri"/>
              <a:sym typeface="Calibri"/>
            </a:endParaRPr>
          </a:p>
        </p:txBody>
      </p:sp>
      <p:sp>
        <p:nvSpPr>
          <p:cNvPr id="309" name="Google Shape;309;p9"/>
          <p:cNvSpPr txBox="1"/>
          <p:nvPr/>
        </p:nvSpPr>
        <p:spPr>
          <a:xfrm>
            <a:off x="5274275" y="2399200"/>
            <a:ext cx="2284500" cy="831000"/>
          </a:xfrm>
          <a:prstGeom prst="rect">
            <a:avLst/>
          </a:prstGeom>
          <a:solidFill>
            <a:schemeClr val="accent4"/>
          </a:solidFill>
          <a:ln cap="flat" cmpd="sng" w="12700">
            <a:solidFill>
              <a:srgbClr val="BA8C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Around 20% of teams advance</a:t>
            </a:r>
            <a:endParaRPr b="0" i="0" sz="100" u="none" cap="none" strike="noStrike">
              <a:solidFill>
                <a:srgbClr val="000000"/>
              </a:solidFill>
              <a:latin typeface="Arial"/>
              <a:ea typeface="Arial"/>
              <a:cs typeface="Arial"/>
              <a:sym typeface="Arial"/>
            </a:endParaRPr>
          </a:p>
        </p:txBody>
      </p:sp>
      <p:sp>
        <p:nvSpPr>
          <p:cNvPr id="310" name="Google Shape;310;p9"/>
          <p:cNvSpPr txBox="1"/>
          <p:nvPr/>
        </p:nvSpPr>
        <p:spPr>
          <a:xfrm>
            <a:off x="4121470" y="3460503"/>
            <a:ext cx="4452000" cy="1477500"/>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rPr>
              <a:t>Can my Team visit, even if we don’t Qualify?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Of course, You may not be able to compete, but please come see the competition! It’s a blast, and fun to watch. </a:t>
            </a:r>
            <a:endParaRPr b="0" i="0" sz="1800" u="none" cap="none" strike="noStrike">
              <a:solidFill>
                <a:schemeClr val="dk1"/>
              </a:solidFill>
              <a:latin typeface="Calibri"/>
              <a:ea typeface="Calibri"/>
              <a:cs typeface="Calibri"/>
              <a:sym typeface="Calibri"/>
            </a:endParaRPr>
          </a:p>
        </p:txBody>
      </p:sp>
      <p:pic>
        <p:nvPicPr>
          <p:cNvPr id="311" name="Google Shape;311;p9"/>
          <p:cNvPicPr preferRelativeResize="0"/>
          <p:nvPr/>
        </p:nvPicPr>
        <p:blipFill rotWithShape="1">
          <a:blip r:embed="rId3">
            <a:alphaModFix/>
          </a:blip>
          <a:srcRect b="0" l="0" r="0" t="0"/>
          <a:stretch/>
        </p:blipFill>
        <p:spPr>
          <a:xfrm>
            <a:off x="356575" y="236625"/>
            <a:ext cx="3957000" cy="88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0" st="0"/>
                                            </p:txEl>
                                          </p:spTgt>
                                        </p:tgtEl>
                                        <p:attrNameLst>
                                          <p:attrName>style.visibility</p:attrName>
                                        </p:attrNameLst>
                                      </p:cBhvr>
                                      <p:to>
                                        <p:strVal val="visible"/>
                                      </p:to>
                                    </p:set>
                                    <p:animEffect filter="fade" transition="in">
                                      <p:cBhvr>
                                        <p:cTn dur="2000"/>
                                        <p:tgtEl>
                                          <p:spTgt spid="3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 st="1"/>
                                            </p:txEl>
                                          </p:spTgt>
                                        </p:tgtEl>
                                        <p:attrNameLst>
                                          <p:attrName>style.visibility</p:attrName>
                                        </p:attrNameLst>
                                      </p:cBhvr>
                                      <p:to>
                                        <p:strVal val="visible"/>
                                      </p:to>
                                    </p:set>
                                    <p:animEffect filter="fade" transition="in">
                                      <p:cBhvr>
                                        <p:cTn dur="2000"/>
                                        <p:tgtEl>
                                          <p:spTgt spid="3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2" st="2"/>
                                            </p:txEl>
                                          </p:spTgt>
                                        </p:tgtEl>
                                        <p:attrNameLst>
                                          <p:attrName>style.visibility</p:attrName>
                                        </p:attrNameLst>
                                      </p:cBhvr>
                                      <p:to>
                                        <p:strVal val="visible"/>
                                      </p:to>
                                    </p:set>
                                    <p:animEffect filter="fade" transition="in">
                                      <p:cBhvr>
                                        <p:cTn dur="2000"/>
                                        <p:tgtEl>
                                          <p:spTgt spid="3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3" st="3"/>
                                            </p:txEl>
                                          </p:spTgt>
                                        </p:tgtEl>
                                        <p:attrNameLst>
                                          <p:attrName>style.visibility</p:attrName>
                                        </p:attrNameLst>
                                      </p:cBhvr>
                                      <p:to>
                                        <p:strVal val="visible"/>
                                      </p:to>
                                    </p:set>
                                    <p:animEffect filter="fade" transition="in">
                                      <p:cBhvr>
                                        <p:cTn dur="2000"/>
                                        <p:tgtEl>
                                          <p:spTgt spid="3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4" st="4"/>
                                            </p:txEl>
                                          </p:spTgt>
                                        </p:tgtEl>
                                        <p:attrNameLst>
                                          <p:attrName>style.visibility</p:attrName>
                                        </p:attrNameLst>
                                      </p:cBhvr>
                                      <p:to>
                                        <p:strVal val="visible"/>
                                      </p:to>
                                    </p:set>
                                    <p:animEffect filter="fade" transition="in">
                                      <p:cBhvr>
                                        <p:cTn dur="2000"/>
                                        <p:tgtEl>
                                          <p:spTgt spid="30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5" st="5"/>
                                            </p:txEl>
                                          </p:spTgt>
                                        </p:tgtEl>
                                        <p:attrNameLst>
                                          <p:attrName>style.visibility</p:attrName>
                                        </p:attrNameLst>
                                      </p:cBhvr>
                                      <p:to>
                                        <p:strVal val="visible"/>
                                      </p:to>
                                    </p:set>
                                    <p:animEffect filter="fade" transition="in">
                                      <p:cBhvr>
                                        <p:cTn dur="2000"/>
                                        <p:tgtEl>
                                          <p:spTgt spid="30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6" st="6"/>
                                            </p:txEl>
                                          </p:spTgt>
                                        </p:tgtEl>
                                        <p:attrNameLst>
                                          <p:attrName>style.visibility</p:attrName>
                                        </p:attrNameLst>
                                      </p:cBhvr>
                                      <p:to>
                                        <p:strVal val="visible"/>
                                      </p:to>
                                    </p:set>
                                    <p:animEffect filter="fade" transition="in">
                                      <p:cBhvr>
                                        <p:cTn dur="2000"/>
                                        <p:tgtEl>
                                          <p:spTgt spid="30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7" st="7"/>
                                            </p:txEl>
                                          </p:spTgt>
                                        </p:tgtEl>
                                        <p:attrNameLst>
                                          <p:attrName>style.visibility</p:attrName>
                                        </p:attrNameLst>
                                      </p:cBhvr>
                                      <p:to>
                                        <p:strVal val="visible"/>
                                      </p:to>
                                    </p:set>
                                    <p:animEffect filter="fade" transition="in">
                                      <p:cBhvr>
                                        <p:cTn dur="2000"/>
                                        <p:tgtEl>
                                          <p:spTgt spid="30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8" st="8"/>
                                            </p:txEl>
                                          </p:spTgt>
                                        </p:tgtEl>
                                        <p:attrNameLst>
                                          <p:attrName>style.visibility</p:attrName>
                                        </p:attrNameLst>
                                      </p:cBhvr>
                                      <p:to>
                                        <p:strVal val="visible"/>
                                      </p:to>
                                    </p:set>
                                    <p:animEffect filter="fade" transition="in">
                                      <p:cBhvr>
                                        <p:cTn dur="2000"/>
                                        <p:tgtEl>
                                          <p:spTgt spid="30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9" st="9"/>
                                            </p:txEl>
                                          </p:spTgt>
                                        </p:tgtEl>
                                        <p:attrNameLst>
                                          <p:attrName>style.visibility</p:attrName>
                                        </p:attrNameLst>
                                      </p:cBhvr>
                                      <p:to>
                                        <p:strVal val="visible"/>
                                      </p:to>
                                    </p:set>
                                    <p:animEffect filter="fade" transition="in">
                                      <p:cBhvr>
                                        <p:cTn dur="2000"/>
                                        <p:tgtEl>
                                          <p:spTgt spid="30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0" st="10"/>
                                            </p:txEl>
                                          </p:spTgt>
                                        </p:tgtEl>
                                        <p:attrNameLst>
                                          <p:attrName>style.visibility</p:attrName>
                                        </p:attrNameLst>
                                      </p:cBhvr>
                                      <p:to>
                                        <p:strVal val="visible"/>
                                      </p:to>
                                    </p:set>
                                    <p:animEffect filter="fade" transition="in">
                                      <p:cBhvr>
                                        <p:cTn dur="2000"/>
                                        <p:tgtEl>
                                          <p:spTgt spid="307">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1" st="11"/>
                                            </p:txEl>
                                          </p:spTgt>
                                        </p:tgtEl>
                                        <p:attrNameLst>
                                          <p:attrName>style.visibility</p:attrName>
                                        </p:attrNameLst>
                                      </p:cBhvr>
                                      <p:to>
                                        <p:strVal val="visible"/>
                                      </p:to>
                                    </p:set>
                                    <p:animEffect filter="fade" transition="in">
                                      <p:cBhvr>
                                        <p:cTn dur="2000"/>
                                        <p:tgtEl>
                                          <p:spTgt spid="307">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2" st="12"/>
                                            </p:txEl>
                                          </p:spTgt>
                                        </p:tgtEl>
                                        <p:attrNameLst>
                                          <p:attrName>style.visibility</p:attrName>
                                        </p:attrNameLst>
                                      </p:cBhvr>
                                      <p:to>
                                        <p:strVal val="visible"/>
                                      </p:to>
                                    </p:set>
                                    <p:animEffect filter="fade" transition="in">
                                      <p:cBhvr>
                                        <p:cTn dur="2000"/>
                                        <p:tgtEl>
                                          <p:spTgt spid="307">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3" st="13"/>
                                            </p:txEl>
                                          </p:spTgt>
                                        </p:tgtEl>
                                        <p:attrNameLst>
                                          <p:attrName>style.visibility</p:attrName>
                                        </p:attrNameLst>
                                      </p:cBhvr>
                                      <p:to>
                                        <p:strVal val="visible"/>
                                      </p:to>
                                    </p:set>
                                    <p:animEffect filter="fade" transition="in">
                                      <p:cBhvr>
                                        <p:cTn dur="2000"/>
                                        <p:tgtEl>
                                          <p:spTgt spid="307">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4" st="14"/>
                                            </p:txEl>
                                          </p:spTgt>
                                        </p:tgtEl>
                                        <p:attrNameLst>
                                          <p:attrName>style.visibility</p:attrName>
                                        </p:attrNameLst>
                                      </p:cBhvr>
                                      <p:to>
                                        <p:strVal val="visible"/>
                                      </p:to>
                                    </p:set>
                                    <p:animEffect filter="fade" transition="in">
                                      <p:cBhvr>
                                        <p:cTn dur="2000"/>
                                        <p:tgtEl>
                                          <p:spTgt spid="307">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xEl>
                                              <p:pRg end="15" st="15"/>
                                            </p:txEl>
                                          </p:spTgt>
                                        </p:tgtEl>
                                        <p:attrNameLst>
                                          <p:attrName>style.visibility</p:attrName>
                                        </p:attrNameLst>
                                      </p:cBhvr>
                                      <p:to>
                                        <p:strVal val="visible"/>
                                      </p:to>
                                    </p:set>
                                    <p:animEffect filter="fade" transition="in">
                                      <p:cBhvr>
                                        <p:cTn dur="2000"/>
                                        <p:tgtEl>
                                          <p:spTgt spid="307">
                                            <p:txEl>
                                              <p:pRg end="15" st="1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0" st="0"/>
                                            </p:txEl>
                                          </p:spTgt>
                                        </p:tgtEl>
                                        <p:attrNameLst>
                                          <p:attrName>style.visibility</p:attrName>
                                        </p:attrNameLst>
                                      </p:cBhvr>
                                      <p:to>
                                        <p:strVal val="visible"/>
                                      </p:to>
                                    </p:set>
                                    <p:animEffect filter="fade" transition="in">
                                      <p:cBhvr>
                                        <p:cTn dur="2000"/>
                                        <p:tgtEl>
                                          <p:spTgt spid="3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1" st="1"/>
                                            </p:txEl>
                                          </p:spTgt>
                                        </p:tgtEl>
                                        <p:attrNameLst>
                                          <p:attrName>style.visibility</p:attrName>
                                        </p:attrNameLst>
                                      </p:cBhvr>
                                      <p:to>
                                        <p:strVal val="visible"/>
                                      </p:to>
                                    </p:set>
                                    <p:animEffect filter="fade" transition="in">
                                      <p:cBhvr>
                                        <p:cTn dur="2000"/>
                                        <p:tgtEl>
                                          <p:spTgt spid="3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xEl>
                                              <p:pRg end="0" st="0"/>
                                            </p:txEl>
                                          </p:spTgt>
                                        </p:tgtEl>
                                        <p:attrNameLst>
                                          <p:attrName>style.visibility</p:attrName>
                                        </p:attrNameLst>
                                      </p:cBhvr>
                                      <p:to>
                                        <p:strVal val="visible"/>
                                      </p:to>
                                    </p:set>
                                    <p:animEffect filter="fade" transition="in">
                                      <p:cBhvr>
                                        <p:cTn dur="2000"/>
                                        <p:tgtEl>
                                          <p:spTgt spid="3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xEl>
                                              <p:pRg end="0" st="0"/>
                                            </p:txEl>
                                          </p:spTgt>
                                        </p:tgtEl>
                                        <p:attrNameLst>
                                          <p:attrName>style.visibility</p:attrName>
                                        </p:attrNameLst>
                                      </p:cBhvr>
                                      <p:to>
                                        <p:strVal val="visible"/>
                                      </p:to>
                                    </p:set>
                                    <p:animEffect filter="fade" transition="in">
                                      <p:cBhvr>
                                        <p:cTn dur="2000"/>
                                        <p:tgtEl>
                                          <p:spTgt spid="3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xEl>
                                              <p:pRg end="1" st="1"/>
                                            </p:txEl>
                                          </p:spTgt>
                                        </p:tgtEl>
                                        <p:attrNameLst>
                                          <p:attrName>style.visibility</p:attrName>
                                        </p:attrNameLst>
                                      </p:cBhvr>
                                      <p:to>
                                        <p:strVal val="visible"/>
                                      </p:to>
                                    </p:set>
                                    <p:animEffect filter="fade" transition="in">
                                      <p:cBhvr>
                                        <p:cTn dur="2000"/>
                                        <p:tgtEl>
                                          <p:spTgt spid="3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xEl>
                                              <p:pRg end="2" st="2"/>
                                            </p:txEl>
                                          </p:spTgt>
                                        </p:tgtEl>
                                        <p:attrNameLst>
                                          <p:attrName>style.visibility</p:attrName>
                                        </p:attrNameLst>
                                      </p:cBhvr>
                                      <p:to>
                                        <p:strVal val="visible"/>
                                      </p:to>
                                    </p:set>
                                    <p:animEffect filter="fade" transition="in">
                                      <p:cBhvr>
                                        <p:cTn dur="2000"/>
                                        <p:tgtEl>
                                          <p:spTgt spid="3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5" name="Shape 315"/>
        <p:cNvGrpSpPr/>
        <p:nvPr/>
      </p:nvGrpSpPr>
      <p:grpSpPr>
        <a:xfrm>
          <a:off x="0" y="0"/>
          <a:ext cx="0" cy="0"/>
          <a:chOff x="0" y="0"/>
          <a:chExt cx="0" cy="0"/>
        </a:xfrm>
      </p:grpSpPr>
      <p:pic>
        <p:nvPicPr>
          <p:cNvPr id="316" name="Google Shape;316;p10"/>
          <p:cNvPicPr preferRelativeResize="0"/>
          <p:nvPr/>
        </p:nvPicPr>
        <p:blipFill rotWithShape="1">
          <a:blip r:embed="rId3">
            <a:alphaModFix/>
          </a:blip>
          <a:srcRect b="0" l="0" r="0" t="0"/>
          <a:stretch/>
        </p:blipFill>
        <p:spPr>
          <a:xfrm>
            <a:off x="4735760" y="1825725"/>
            <a:ext cx="3841257" cy="2596950"/>
          </a:xfrm>
          <a:prstGeom prst="rect">
            <a:avLst/>
          </a:prstGeom>
          <a:noFill/>
          <a:ln>
            <a:noFill/>
          </a:ln>
        </p:spPr>
      </p:pic>
      <p:sp>
        <p:nvSpPr>
          <p:cNvPr id="317" name="Google Shape;317;p10"/>
          <p:cNvSpPr txBox="1"/>
          <p:nvPr/>
        </p:nvSpPr>
        <p:spPr>
          <a:xfrm>
            <a:off x="477025" y="374375"/>
            <a:ext cx="3841200" cy="170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0" i="1" lang="en-US" sz="2300" u="none" cap="none" strike="noStrike">
                <a:solidFill>
                  <a:schemeClr val="dk1"/>
                </a:solidFill>
                <a:latin typeface="Arial Black"/>
                <a:ea typeface="Arial Black"/>
                <a:cs typeface="Arial Black"/>
                <a:sym typeface="Arial Black"/>
              </a:rPr>
              <a:t>Maryland State Championship Location</a:t>
            </a:r>
            <a:endParaRPr b="0" i="1" sz="2300" u="none" cap="none" strike="noStrike">
              <a:solidFill>
                <a:schemeClr val="lt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Arial Black"/>
              <a:ea typeface="Arial Black"/>
              <a:cs typeface="Arial Black"/>
              <a:sym typeface="Arial Black"/>
            </a:endParaRPr>
          </a:p>
        </p:txBody>
      </p:sp>
      <p:cxnSp>
        <p:nvCxnSpPr>
          <p:cNvPr id="318" name="Google Shape;318;p10"/>
          <p:cNvCxnSpPr/>
          <p:nvPr/>
        </p:nvCxnSpPr>
        <p:spPr>
          <a:xfrm flipH="1" rot="10800000">
            <a:off x="6097780" y="2784389"/>
            <a:ext cx="385398" cy="2627870"/>
          </a:xfrm>
          <a:prstGeom prst="straightConnector1">
            <a:avLst/>
          </a:prstGeom>
          <a:noFill/>
          <a:ln cap="flat" cmpd="sng" w="76200">
            <a:solidFill>
              <a:srgbClr val="FFFF00"/>
            </a:solidFill>
            <a:prstDash val="solid"/>
            <a:miter lim="800000"/>
            <a:headEnd len="sm" w="sm" type="none"/>
            <a:tailEnd len="med" w="med" type="stealth"/>
          </a:ln>
        </p:spPr>
      </p:cxnSp>
      <p:cxnSp>
        <p:nvCxnSpPr>
          <p:cNvPr id="319" name="Google Shape;319;p10"/>
          <p:cNvCxnSpPr/>
          <p:nvPr/>
        </p:nvCxnSpPr>
        <p:spPr>
          <a:xfrm rot="5400000">
            <a:off x="6631235" y="1832704"/>
            <a:ext cx="2036762" cy="925513"/>
          </a:xfrm>
          <a:prstGeom prst="straightConnector1">
            <a:avLst/>
          </a:prstGeom>
          <a:noFill/>
          <a:ln cap="flat" cmpd="sng" w="76200">
            <a:solidFill>
              <a:srgbClr val="9CC2E5"/>
            </a:solidFill>
            <a:prstDash val="solid"/>
            <a:miter lim="800000"/>
            <a:headEnd len="sm" w="sm" type="none"/>
            <a:tailEnd len="med" w="med" type="stealth"/>
          </a:ln>
        </p:spPr>
      </p:cxnSp>
      <p:cxnSp>
        <p:nvCxnSpPr>
          <p:cNvPr id="320" name="Google Shape;320;p10"/>
          <p:cNvCxnSpPr/>
          <p:nvPr/>
        </p:nvCxnSpPr>
        <p:spPr>
          <a:xfrm flipH="1" rot="10800000">
            <a:off x="3560763" y="3566984"/>
            <a:ext cx="2011361" cy="566866"/>
          </a:xfrm>
          <a:prstGeom prst="straightConnector1">
            <a:avLst/>
          </a:prstGeom>
          <a:noFill/>
          <a:ln cap="flat" cmpd="sng" w="76200">
            <a:solidFill>
              <a:srgbClr val="00B0F0"/>
            </a:solidFill>
            <a:prstDash val="solid"/>
            <a:miter lim="800000"/>
            <a:headEnd len="sm" w="sm" type="none"/>
            <a:tailEnd len="med" w="med" type="stealth"/>
          </a:ln>
        </p:spPr>
      </p:cxnSp>
      <p:cxnSp>
        <p:nvCxnSpPr>
          <p:cNvPr id="321" name="Google Shape;321;p10"/>
          <p:cNvCxnSpPr/>
          <p:nvPr/>
        </p:nvCxnSpPr>
        <p:spPr>
          <a:xfrm rot="5400000">
            <a:off x="5080193" y="905568"/>
            <a:ext cx="2035175" cy="925513"/>
          </a:xfrm>
          <a:prstGeom prst="straightConnector1">
            <a:avLst/>
          </a:prstGeom>
          <a:noFill/>
          <a:ln cap="flat" cmpd="sng" w="76200">
            <a:solidFill>
              <a:srgbClr val="385623"/>
            </a:solidFill>
            <a:prstDash val="solid"/>
            <a:miter lim="800000"/>
            <a:headEnd len="sm" w="sm" type="none"/>
            <a:tailEnd len="med" w="med" type="stealth"/>
          </a:ln>
        </p:spPr>
      </p:cxnSp>
      <p:pic>
        <p:nvPicPr>
          <p:cNvPr descr="FLL107_web.jpg" id="322" name="Google Shape;322;p10"/>
          <p:cNvPicPr preferRelativeResize="0"/>
          <p:nvPr/>
        </p:nvPicPr>
        <p:blipFill rotWithShape="1">
          <a:blip r:embed="rId4">
            <a:alphaModFix/>
          </a:blip>
          <a:srcRect b="0" l="0" r="0" t="0"/>
          <a:stretch/>
        </p:blipFill>
        <p:spPr>
          <a:xfrm>
            <a:off x="388047" y="3455887"/>
            <a:ext cx="2909888" cy="1933575"/>
          </a:xfrm>
          <a:prstGeom prst="rect">
            <a:avLst/>
          </a:prstGeom>
          <a:noFill/>
          <a:ln>
            <a:noFill/>
          </a:ln>
        </p:spPr>
      </p:pic>
      <p:sp>
        <p:nvSpPr>
          <p:cNvPr id="323" name="Google Shape;323;p10"/>
          <p:cNvSpPr txBox="1"/>
          <p:nvPr/>
        </p:nvSpPr>
        <p:spPr>
          <a:xfrm>
            <a:off x="265550" y="2477400"/>
            <a:ext cx="431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Date: February 2</a:t>
            </a:r>
            <a:r>
              <a:rPr lang="en-US" sz="1800">
                <a:solidFill>
                  <a:schemeClr val="dk1"/>
                </a:solidFill>
                <a:latin typeface="Calibri"/>
                <a:ea typeface="Calibri"/>
                <a:cs typeface="Calibri"/>
                <a:sym typeface="Calibri"/>
              </a:rPr>
              <a:t>1st</a:t>
            </a:r>
            <a:r>
              <a:rPr b="0" i="0" lang="en-US" sz="1800" u="none" cap="none" strike="noStrike">
                <a:solidFill>
                  <a:schemeClr val="dk1"/>
                </a:solidFill>
                <a:latin typeface="Calibri"/>
                <a:ea typeface="Calibri"/>
                <a:cs typeface="Calibri"/>
                <a:sym typeface="Calibri"/>
              </a:rPr>
              <a:t> Snow Date </a:t>
            </a:r>
            <a:r>
              <a:rPr lang="en-US" sz="1800">
                <a:solidFill>
                  <a:schemeClr val="dk1"/>
                </a:solidFill>
                <a:latin typeface="Calibri"/>
                <a:ea typeface="Calibri"/>
                <a:cs typeface="Calibri"/>
                <a:sym typeface="Calibri"/>
              </a:rPr>
              <a:t>____</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Location: The RAC at UMBC</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20" title="Ask an Archeologist.png"/>
          <p:cNvPicPr preferRelativeResize="0"/>
          <p:nvPr/>
        </p:nvPicPr>
        <p:blipFill>
          <a:blip r:embed="rId3">
            <a:alphaModFix/>
          </a:blip>
          <a:stretch>
            <a:fillRect/>
          </a:stretch>
        </p:blipFill>
        <p:spPr>
          <a:xfrm>
            <a:off x="1950725" y="215025"/>
            <a:ext cx="5242560" cy="6553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g383654551ab_0_8"/>
          <p:cNvPicPr preferRelativeResize="0"/>
          <p:nvPr/>
        </p:nvPicPr>
        <p:blipFill>
          <a:blip r:embed="rId3">
            <a:alphaModFix/>
          </a:blip>
          <a:stretch>
            <a:fillRect/>
          </a:stretch>
        </p:blipFill>
        <p:spPr>
          <a:xfrm>
            <a:off x="351575" y="782875"/>
            <a:ext cx="8326676" cy="4470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28dcb403219_0_10"/>
          <p:cNvSpPr txBox="1"/>
          <p:nvPr>
            <p:ph idx="4294967295"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None/>
            </a:pPr>
            <a:r>
              <a:rPr lang="en-US"/>
              <a:t>Breakout Sessions</a:t>
            </a:r>
            <a:endParaRPr/>
          </a:p>
        </p:txBody>
      </p:sp>
      <p:pic>
        <p:nvPicPr>
          <p:cNvPr id="341" name="Google Shape;341;g28dcb403219_0_10"/>
          <p:cNvPicPr preferRelativeResize="0"/>
          <p:nvPr/>
        </p:nvPicPr>
        <p:blipFill>
          <a:blip r:embed="rId3">
            <a:alphaModFix/>
          </a:blip>
          <a:stretch>
            <a:fillRect/>
          </a:stretch>
        </p:blipFill>
        <p:spPr>
          <a:xfrm>
            <a:off x="5699350" y="3924875"/>
            <a:ext cx="2932000" cy="2077200"/>
          </a:xfrm>
          <a:prstGeom prst="rect">
            <a:avLst/>
          </a:prstGeom>
          <a:noFill/>
          <a:ln>
            <a:noFill/>
          </a:ln>
        </p:spPr>
      </p:pic>
      <p:sp>
        <p:nvSpPr>
          <p:cNvPr id="342" name="Google Shape;342;g28dcb403219_0_10"/>
          <p:cNvSpPr txBox="1"/>
          <p:nvPr/>
        </p:nvSpPr>
        <p:spPr>
          <a:xfrm>
            <a:off x="647175" y="1252600"/>
            <a:ext cx="5887200" cy="3256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262626"/>
              </a:buClr>
              <a:buSzPts val="2400"/>
              <a:buFont typeface="Helvetica Neue"/>
              <a:buChar char="●"/>
            </a:pPr>
            <a:r>
              <a:rPr lang="en-US" sz="2400">
                <a:solidFill>
                  <a:srgbClr val="262626"/>
                </a:solidFill>
                <a:latin typeface="Helvetica Neue"/>
                <a:ea typeface="Helvetica Neue"/>
                <a:cs typeface="Helvetica Neue"/>
                <a:sym typeface="Helvetica Neue"/>
              </a:rPr>
              <a:t>Find your first session by 10:30.</a:t>
            </a:r>
            <a:endParaRPr sz="2400">
              <a:solidFill>
                <a:srgbClr val="262626"/>
              </a:solidFill>
              <a:latin typeface="Helvetica Neue"/>
              <a:ea typeface="Helvetica Neue"/>
              <a:cs typeface="Helvetica Neue"/>
              <a:sym typeface="Helvetica Neue"/>
            </a:endParaRPr>
          </a:p>
          <a:p>
            <a:pPr indent="-381000" lvl="0" marL="457200" rtl="0" algn="l">
              <a:spcBef>
                <a:spcPts val="0"/>
              </a:spcBef>
              <a:spcAft>
                <a:spcPts val="0"/>
              </a:spcAft>
              <a:buClr>
                <a:srgbClr val="262626"/>
              </a:buClr>
              <a:buSzPts val="2400"/>
              <a:buFont typeface="Helvetica Neue"/>
              <a:buChar char="●"/>
            </a:pPr>
            <a:r>
              <a:rPr lang="en-US" sz="2400">
                <a:solidFill>
                  <a:srgbClr val="262626"/>
                </a:solidFill>
                <a:latin typeface="Helvetica Neue"/>
                <a:ea typeface="Helvetica Neue"/>
                <a:cs typeface="Helvetica Neue"/>
                <a:sym typeface="Helvetica Neue"/>
              </a:rPr>
              <a:t>Scan and complete the session sign for each session. Enter one valid team number, please!</a:t>
            </a:r>
            <a:endParaRPr sz="2400">
              <a:solidFill>
                <a:srgbClr val="262626"/>
              </a:solidFill>
              <a:latin typeface="Helvetica Neue"/>
              <a:ea typeface="Helvetica Neue"/>
              <a:cs typeface="Helvetica Neue"/>
              <a:sym typeface="Helvetica Neue"/>
            </a:endParaRPr>
          </a:p>
          <a:p>
            <a:pPr indent="-381000" lvl="0" marL="457200" rtl="0" algn="l">
              <a:spcBef>
                <a:spcPts val="0"/>
              </a:spcBef>
              <a:spcAft>
                <a:spcPts val="0"/>
              </a:spcAft>
              <a:buClr>
                <a:srgbClr val="262626"/>
              </a:buClr>
              <a:buSzPts val="2400"/>
              <a:buFont typeface="Helvetica Neue"/>
              <a:buChar char="●"/>
            </a:pPr>
            <a:r>
              <a:rPr lang="en-US" sz="2400">
                <a:solidFill>
                  <a:srgbClr val="262626"/>
                </a:solidFill>
                <a:latin typeface="Helvetica Neue"/>
                <a:ea typeface="Helvetica Neue"/>
                <a:cs typeface="Helvetica Neue"/>
                <a:sym typeface="Helvetica Neue"/>
              </a:rPr>
              <a:t>Sessions are open until filled.</a:t>
            </a:r>
            <a:endParaRPr sz="2400">
              <a:solidFill>
                <a:srgbClr val="262626"/>
              </a:solidFill>
              <a:latin typeface="Helvetica Neue"/>
              <a:ea typeface="Helvetica Neue"/>
              <a:cs typeface="Helvetica Neue"/>
              <a:sym typeface="Helvetica Neue"/>
            </a:endParaRPr>
          </a:p>
          <a:p>
            <a:pPr indent="-381000" lvl="0" marL="457200" rtl="0" algn="l">
              <a:spcBef>
                <a:spcPts val="0"/>
              </a:spcBef>
              <a:spcAft>
                <a:spcPts val="0"/>
              </a:spcAft>
              <a:buClr>
                <a:srgbClr val="262626"/>
              </a:buClr>
              <a:buSzPts val="2400"/>
              <a:buFont typeface="Helvetica Neue"/>
              <a:buChar char="●"/>
            </a:pPr>
            <a:r>
              <a:rPr lang="en-US" sz="2400">
                <a:solidFill>
                  <a:srgbClr val="262626"/>
                </a:solidFill>
                <a:latin typeface="Helvetica Neue"/>
                <a:ea typeface="Helvetica Neue"/>
                <a:cs typeface="Helvetica Neue"/>
                <a:sym typeface="Helvetica Neue"/>
              </a:rPr>
              <a:t>Please return to 116 if you have questions or cannot find a breakout session with space.</a:t>
            </a:r>
            <a:endParaRPr sz="2400">
              <a:solidFill>
                <a:srgbClr val="262626"/>
              </a:solidFill>
              <a:latin typeface="Helvetica Neue"/>
              <a:ea typeface="Helvetica Neue"/>
              <a:cs typeface="Helvetica Neue"/>
              <a:sym typeface="Helvetica Neue"/>
            </a:endParaRPr>
          </a:p>
        </p:txBody>
      </p:sp>
      <p:pic>
        <p:nvPicPr>
          <p:cNvPr id="343" name="Google Shape;343;g28dcb403219_0_10"/>
          <p:cNvPicPr preferRelativeResize="0"/>
          <p:nvPr/>
        </p:nvPicPr>
        <p:blipFill>
          <a:blip r:embed="rId4">
            <a:alphaModFix/>
          </a:blip>
          <a:stretch>
            <a:fillRect/>
          </a:stretch>
        </p:blipFill>
        <p:spPr>
          <a:xfrm>
            <a:off x="6676350" y="893550"/>
            <a:ext cx="1600200" cy="1571625"/>
          </a:xfrm>
          <a:prstGeom prst="rect">
            <a:avLst/>
          </a:prstGeom>
          <a:noFill/>
          <a:ln>
            <a:noFill/>
          </a:ln>
        </p:spPr>
      </p:pic>
      <p:pic>
        <p:nvPicPr>
          <p:cNvPr id="344" name="Google Shape;344;g28dcb403219_0_10"/>
          <p:cNvPicPr preferRelativeResize="0"/>
          <p:nvPr/>
        </p:nvPicPr>
        <p:blipFill>
          <a:blip r:embed="rId5">
            <a:alphaModFix/>
          </a:blip>
          <a:stretch>
            <a:fillRect/>
          </a:stretch>
        </p:blipFill>
        <p:spPr>
          <a:xfrm>
            <a:off x="3006250" y="4421750"/>
            <a:ext cx="1528125" cy="1528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g303108bd20f_0_7"/>
          <p:cNvPicPr preferRelativeResize="0"/>
          <p:nvPr/>
        </p:nvPicPr>
        <p:blipFill rotWithShape="1">
          <a:blip r:embed="rId3">
            <a:alphaModFix/>
          </a:blip>
          <a:srcRect b="0" l="0" r="0" t="0"/>
          <a:stretch/>
        </p:blipFill>
        <p:spPr>
          <a:xfrm>
            <a:off x="6983450" y="152000"/>
            <a:ext cx="1838350" cy="2798400"/>
          </a:xfrm>
          <a:prstGeom prst="rect">
            <a:avLst/>
          </a:prstGeom>
          <a:noFill/>
          <a:ln>
            <a:noFill/>
          </a:ln>
        </p:spPr>
      </p:pic>
      <p:sp>
        <p:nvSpPr>
          <p:cNvPr id="110" name="Google Shape;110;g303108bd20f_0_7"/>
          <p:cNvSpPr txBox="1"/>
          <p:nvPr/>
        </p:nvSpPr>
        <p:spPr>
          <a:xfrm>
            <a:off x="487200" y="296700"/>
            <a:ext cx="69006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6000"/>
              <a:buFont typeface="Arial"/>
              <a:buNone/>
            </a:pPr>
            <a:r>
              <a:rPr b="1" i="0" lang="en-US" sz="2500" u="none" cap="none" strike="noStrike">
                <a:solidFill>
                  <a:schemeClr val="dk1"/>
                </a:solidFill>
                <a:latin typeface="Arial"/>
                <a:ea typeface="Arial"/>
                <a:cs typeface="Arial"/>
                <a:sym typeface="Arial"/>
              </a:rPr>
              <a:t>Marco Ciavolino Coach Mentor Program</a:t>
            </a:r>
            <a:endParaRPr b="1" i="0" sz="200" u="none" cap="none" strike="noStrike">
              <a:solidFill>
                <a:srgbClr val="000000"/>
              </a:solidFill>
              <a:latin typeface="Arial"/>
              <a:ea typeface="Arial"/>
              <a:cs typeface="Arial"/>
              <a:sym typeface="Arial"/>
            </a:endParaRPr>
          </a:p>
        </p:txBody>
      </p:sp>
      <p:graphicFrame>
        <p:nvGraphicFramePr>
          <p:cNvPr id="111" name="Google Shape;111;g303108bd20f_0_7"/>
          <p:cNvGraphicFramePr/>
          <p:nvPr/>
        </p:nvGraphicFramePr>
        <p:xfrm>
          <a:off x="5964300" y="3425225"/>
          <a:ext cx="3000000" cy="3000000"/>
        </p:xfrm>
        <a:graphic>
          <a:graphicData uri="http://schemas.openxmlformats.org/drawingml/2006/table">
            <a:tbl>
              <a:tblPr>
                <a:noFill/>
                <a:tableStyleId>{BCF8746C-DE2F-44BA-99D8-7A43AF55E0AA}</a:tableStyleId>
              </a:tblPr>
              <a:tblGrid>
                <a:gridCol w="1428750"/>
                <a:gridCol w="1428750"/>
              </a:tblGrid>
              <a:tr h="100000">
                <a:tc>
                  <a:txBody>
                    <a:bodyPr/>
                    <a:lstStyle/>
                    <a:p>
                      <a:pPr indent="0" lvl="0" marL="0" rtl="0" algn="l">
                        <a:lnSpc>
                          <a:spcPct val="115000"/>
                        </a:lnSpc>
                        <a:spcBef>
                          <a:spcPts val="0"/>
                        </a:spcBef>
                        <a:spcAft>
                          <a:spcPts val="0"/>
                        </a:spcAft>
                        <a:buNone/>
                      </a:pPr>
                      <a:r>
                        <a:rPr lang="en-US" sz="1000">
                          <a:solidFill>
                            <a:srgbClr val="FFFFFF"/>
                          </a:solidFill>
                          <a:latin typeface="Roboto"/>
                          <a:ea typeface="Roboto"/>
                          <a:cs typeface="Roboto"/>
                          <a:sym typeface="Roboto"/>
                        </a:rPr>
                        <a:t>First Name</a:t>
                      </a:r>
                      <a:endParaRPr sz="1000">
                        <a:solidFill>
                          <a:srgbClr val="FFFFFF"/>
                        </a:solidFill>
                        <a:latin typeface="Roboto"/>
                        <a:ea typeface="Roboto"/>
                        <a:cs typeface="Roboto"/>
                        <a:sym typeface="Roboto"/>
                      </a:endParaRPr>
                    </a:p>
                  </a:txBody>
                  <a:tcPr marT="19050" marB="19050" marR="76200" marL="76200" anchor="ctr">
                    <a:lnL cap="flat" cmpd="sng" w="9525">
                      <a:solidFill>
                        <a:srgbClr val="5B3F86"/>
                      </a:solidFill>
                      <a:prstDash val="solid"/>
                      <a:round/>
                      <a:headEnd len="sm" w="sm" type="none"/>
                      <a:tailEnd len="sm" w="sm" type="none"/>
                    </a:lnL>
                    <a:lnR cap="flat" cmpd="sng" w="9525">
                      <a:solidFill>
                        <a:srgbClr val="5B3F86"/>
                      </a:solidFill>
                      <a:prstDash val="solid"/>
                      <a:round/>
                      <a:headEnd len="sm" w="sm" type="none"/>
                      <a:tailEnd len="sm" w="sm" type="none"/>
                    </a:lnR>
                    <a:lnT cap="flat" cmpd="sng" w="9525">
                      <a:solidFill>
                        <a:srgbClr val="442F65"/>
                      </a:solidFill>
                      <a:prstDash val="solid"/>
                      <a:round/>
                      <a:headEnd len="sm" w="sm" type="none"/>
                      <a:tailEnd len="sm" w="sm" type="none"/>
                    </a:lnT>
                    <a:lnB cap="flat" cmpd="sng" w="9525">
                      <a:solidFill>
                        <a:srgbClr val="442F65"/>
                      </a:solidFill>
                      <a:prstDash val="solid"/>
                      <a:round/>
                      <a:headEnd len="sm" w="sm" type="none"/>
                      <a:tailEnd len="sm" w="sm" type="none"/>
                    </a:lnB>
                    <a:solidFill>
                      <a:srgbClr val="5B3F86"/>
                    </a:solidFill>
                  </a:tcPr>
                </a:tc>
                <a:tc>
                  <a:txBody>
                    <a:bodyPr/>
                    <a:lstStyle/>
                    <a:p>
                      <a:pPr indent="0" lvl="0" marL="0" rtl="0" algn="l">
                        <a:lnSpc>
                          <a:spcPct val="115000"/>
                        </a:lnSpc>
                        <a:spcBef>
                          <a:spcPts val="0"/>
                        </a:spcBef>
                        <a:spcAft>
                          <a:spcPts val="0"/>
                        </a:spcAft>
                        <a:buNone/>
                      </a:pPr>
                      <a:r>
                        <a:rPr lang="en-US" sz="1000">
                          <a:solidFill>
                            <a:srgbClr val="FFFFFF"/>
                          </a:solidFill>
                          <a:latin typeface="Roboto"/>
                          <a:ea typeface="Roboto"/>
                          <a:cs typeface="Roboto"/>
                          <a:sym typeface="Roboto"/>
                        </a:rPr>
                        <a:t>Last Name</a:t>
                      </a:r>
                      <a:endParaRPr sz="1000">
                        <a:solidFill>
                          <a:srgbClr val="FFFFFF"/>
                        </a:solidFill>
                        <a:latin typeface="Roboto"/>
                        <a:ea typeface="Roboto"/>
                        <a:cs typeface="Roboto"/>
                        <a:sym typeface="Roboto"/>
                      </a:endParaRPr>
                    </a:p>
                  </a:txBody>
                  <a:tcPr marT="19050" marB="19050" marR="76200" marL="76200" anchor="ctr">
                    <a:lnL cap="flat" cmpd="sng" w="9525">
                      <a:solidFill>
                        <a:srgbClr val="5B3F86"/>
                      </a:solidFill>
                      <a:prstDash val="solid"/>
                      <a:round/>
                      <a:headEnd len="sm" w="sm" type="none"/>
                      <a:tailEnd len="sm" w="sm" type="none"/>
                    </a:lnL>
                    <a:lnR cap="flat" cmpd="sng" w="9525">
                      <a:solidFill>
                        <a:srgbClr val="5B3F86"/>
                      </a:solidFill>
                      <a:prstDash val="solid"/>
                      <a:round/>
                      <a:headEnd len="sm" w="sm" type="none"/>
                      <a:tailEnd len="sm" w="sm" type="none"/>
                    </a:lnR>
                    <a:lnT cap="flat" cmpd="sng" w="9525">
                      <a:solidFill>
                        <a:srgbClr val="442F65"/>
                      </a:solidFill>
                      <a:prstDash val="solid"/>
                      <a:round/>
                      <a:headEnd len="sm" w="sm" type="none"/>
                      <a:tailEnd len="sm" w="sm" type="none"/>
                    </a:lnT>
                    <a:lnB cap="flat" cmpd="sng" w="9525">
                      <a:solidFill>
                        <a:srgbClr val="442F65"/>
                      </a:solidFill>
                      <a:prstDash val="solid"/>
                      <a:round/>
                      <a:headEnd len="sm" w="sm" type="none"/>
                      <a:tailEnd len="sm" w="sm" type="none"/>
                    </a:lnB>
                    <a:solidFill>
                      <a:srgbClr val="5B3F86"/>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Chirag</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442F65"/>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Sanghani</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442F65"/>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Boyd</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Fletcher</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Marcus</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Scheiterle</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Matt</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Phillips</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Abhijit</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Mahato</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Ankit</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Vachhani</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John</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Mann</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Jie</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Zhang</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r>
              <a:tr h="18087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Jonathan</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Bennett</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Ryan</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Rich</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8F9FA"/>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Parasuram</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Iyer</a:t>
                      </a:r>
                      <a:endParaRPr sz="1000">
                        <a:solidFill>
                          <a:srgbClr val="434343"/>
                        </a:solidFill>
                        <a:latin typeface="Roboto"/>
                        <a:ea typeface="Roboto"/>
                        <a:cs typeface="Roboto"/>
                        <a:sym typeface="Roboto"/>
                      </a:endParaRPr>
                    </a:p>
                  </a:txBody>
                  <a:tcPr marT="19050" marB="19050" marR="76200" marL="76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F8F9FA"/>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Tom</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442F65"/>
                      </a:solidFill>
                      <a:prstDash val="solid"/>
                      <a:round/>
                      <a:headEnd len="sm" w="sm" type="none"/>
                      <a:tailEnd len="sm" w="sm" type="none"/>
                    </a:lnB>
                    <a:solidFill>
                      <a:srgbClr val="F8F9FA"/>
                    </a:solidFill>
                  </a:tcPr>
                </a:tc>
                <a:tc>
                  <a:txBody>
                    <a:bodyPr/>
                    <a:lstStyle/>
                    <a:p>
                      <a:pPr indent="0" lvl="0" marL="0" rtl="0" algn="l">
                        <a:lnSpc>
                          <a:spcPct val="115000"/>
                        </a:lnSpc>
                        <a:spcBef>
                          <a:spcPts val="0"/>
                        </a:spcBef>
                        <a:spcAft>
                          <a:spcPts val="0"/>
                        </a:spcAft>
                        <a:buNone/>
                      </a:pPr>
                      <a:r>
                        <a:rPr lang="en-US" sz="1000">
                          <a:solidFill>
                            <a:srgbClr val="434343"/>
                          </a:solidFill>
                          <a:latin typeface="Roboto"/>
                          <a:ea typeface="Roboto"/>
                          <a:cs typeface="Roboto"/>
                          <a:sym typeface="Roboto"/>
                        </a:rPr>
                        <a:t>Kozikowski</a:t>
                      </a:r>
                      <a:endParaRPr sz="1000">
                        <a:solidFill>
                          <a:srgbClr val="434343"/>
                        </a:solidFill>
                        <a:latin typeface="Roboto"/>
                        <a:ea typeface="Roboto"/>
                        <a:cs typeface="Roboto"/>
                        <a:sym typeface="Roboto"/>
                      </a:endParaRPr>
                    </a:p>
                  </a:txBody>
                  <a:tcPr marT="19050" marB="19050" marR="76200" marL="76200" anchor="ctr">
                    <a:lnL cap="flat" cmpd="sng" w="9525">
                      <a:solidFill>
                        <a:srgbClr val="F8F9FA"/>
                      </a:solidFill>
                      <a:prstDash val="solid"/>
                      <a:round/>
                      <a:headEnd len="sm" w="sm" type="none"/>
                      <a:tailEnd len="sm" w="sm" type="none"/>
                    </a:lnL>
                    <a:lnR cap="flat" cmpd="sng" w="9525">
                      <a:solidFill>
                        <a:srgbClr val="F8F9FA"/>
                      </a:solidFill>
                      <a:prstDash val="solid"/>
                      <a:round/>
                      <a:headEnd len="sm" w="sm" type="none"/>
                      <a:tailEnd len="sm" w="sm" type="none"/>
                    </a:lnR>
                    <a:lnT cap="flat" cmpd="sng" w="9525">
                      <a:solidFill>
                        <a:srgbClr val="F8F9FA"/>
                      </a:solidFill>
                      <a:prstDash val="solid"/>
                      <a:round/>
                      <a:headEnd len="sm" w="sm" type="none"/>
                      <a:tailEnd len="sm" w="sm" type="none"/>
                    </a:lnT>
                    <a:lnB cap="flat" cmpd="sng" w="9525">
                      <a:solidFill>
                        <a:srgbClr val="442F65"/>
                      </a:solidFill>
                      <a:prstDash val="solid"/>
                      <a:round/>
                      <a:headEnd len="sm" w="sm" type="none"/>
                      <a:tailEnd len="sm" w="sm" type="none"/>
                    </a:lnB>
                    <a:solidFill>
                      <a:srgbClr val="F8F9FA"/>
                    </a:solidFill>
                  </a:tcPr>
                </a:tc>
              </a:tr>
            </a:tbl>
          </a:graphicData>
        </a:graphic>
      </p:graphicFrame>
      <p:sp>
        <p:nvSpPr>
          <p:cNvPr id="112" name="Google Shape;112;g303108bd20f_0_7"/>
          <p:cNvSpPr txBox="1"/>
          <p:nvPr/>
        </p:nvSpPr>
        <p:spPr>
          <a:xfrm>
            <a:off x="6034800" y="2950400"/>
            <a:ext cx="2716500" cy="4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262626"/>
                </a:solidFill>
                <a:latin typeface="Helvetica Neue"/>
                <a:ea typeface="Helvetica Neue"/>
                <a:cs typeface="Helvetica Neue"/>
                <a:sym typeface="Helvetica Neue"/>
              </a:rPr>
              <a:t>2025-2026 Cohort</a:t>
            </a:r>
            <a:endParaRPr sz="2400">
              <a:solidFill>
                <a:srgbClr val="262626"/>
              </a:solidFill>
              <a:latin typeface="Helvetica Neue"/>
              <a:ea typeface="Helvetica Neue"/>
              <a:cs typeface="Helvetica Neue"/>
              <a:sym typeface="Helvetica Neue"/>
            </a:endParaRPr>
          </a:p>
        </p:txBody>
      </p:sp>
      <p:sp>
        <p:nvSpPr>
          <p:cNvPr id="113" name="Google Shape;113;g303108bd20f_0_7"/>
          <p:cNvSpPr txBox="1"/>
          <p:nvPr/>
        </p:nvSpPr>
        <p:spPr>
          <a:xfrm>
            <a:off x="650400" y="1109525"/>
            <a:ext cx="5098200" cy="46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262626"/>
                </a:solidFill>
                <a:latin typeface="Helvetica Neue"/>
                <a:ea typeface="Helvetica Neue"/>
                <a:cs typeface="Helvetica Neue"/>
                <a:sym typeface="Helvetica Neue"/>
              </a:rPr>
              <a:t>Mentor Contributions</a:t>
            </a:r>
            <a:endParaRPr sz="2400">
              <a:solidFill>
                <a:srgbClr val="262626"/>
              </a:solidFill>
              <a:latin typeface="Helvetica Neue"/>
              <a:ea typeface="Helvetica Neue"/>
              <a:cs typeface="Helvetica Neue"/>
              <a:sym typeface="Helvetica Neue"/>
            </a:endParaRPr>
          </a:p>
          <a:p>
            <a:pPr indent="-361950" lvl="0" marL="457200" rtl="0" algn="l">
              <a:spcBef>
                <a:spcPts val="0"/>
              </a:spcBef>
              <a:spcAft>
                <a:spcPts val="0"/>
              </a:spcAft>
              <a:buClr>
                <a:srgbClr val="262626"/>
              </a:buClr>
              <a:buSzPts val="2100"/>
              <a:buFont typeface="Helvetica Neue"/>
              <a:buChar char="●"/>
            </a:pPr>
            <a:r>
              <a:rPr lang="en-US" sz="2100">
                <a:solidFill>
                  <a:srgbClr val="262626"/>
                </a:solidFill>
                <a:latin typeface="Helvetica Neue"/>
                <a:ea typeface="Helvetica Neue"/>
                <a:cs typeface="Helvetica Neue"/>
                <a:sym typeface="Helvetica Neue"/>
              </a:rPr>
              <a:t>PyBricks and FLL Info at FIRST CHS Mentor Conference</a:t>
            </a:r>
            <a:endParaRPr sz="2100">
              <a:solidFill>
                <a:srgbClr val="262626"/>
              </a:solidFill>
              <a:latin typeface="Helvetica Neue"/>
              <a:ea typeface="Helvetica Neue"/>
              <a:cs typeface="Helvetica Neue"/>
              <a:sym typeface="Helvetica Neue"/>
            </a:endParaRPr>
          </a:p>
          <a:p>
            <a:pPr indent="-361950" lvl="0" marL="457200" rtl="0" algn="l">
              <a:spcBef>
                <a:spcPts val="0"/>
              </a:spcBef>
              <a:spcAft>
                <a:spcPts val="0"/>
              </a:spcAft>
              <a:buClr>
                <a:srgbClr val="262626"/>
              </a:buClr>
              <a:buSzPts val="2100"/>
              <a:buFont typeface="Helvetica Neue"/>
              <a:buChar char="●"/>
            </a:pPr>
            <a:r>
              <a:rPr lang="en-US" sz="2100">
                <a:solidFill>
                  <a:srgbClr val="262626"/>
                </a:solidFill>
                <a:latin typeface="Helvetica Neue"/>
                <a:ea typeface="Helvetica Neue"/>
                <a:cs typeface="Helvetica Neue"/>
                <a:sym typeface="Helvetica Neue"/>
              </a:rPr>
              <a:t>Sessions for this Conference</a:t>
            </a:r>
            <a:endParaRPr sz="2100">
              <a:solidFill>
                <a:srgbClr val="262626"/>
              </a:solidFill>
              <a:latin typeface="Helvetica Neue"/>
              <a:ea typeface="Helvetica Neue"/>
              <a:cs typeface="Helvetica Neue"/>
              <a:sym typeface="Helvetica Neue"/>
            </a:endParaRPr>
          </a:p>
          <a:p>
            <a:pPr indent="-361950" lvl="0" marL="457200" rtl="0" algn="l">
              <a:spcBef>
                <a:spcPts val="0"/>
              </a:spcBef>
              <a:spcAft>
                <a:spcPts val="0"/>
              </a:spcAft>
              <a:buClr>
                <a:srgbClr val="262626"/>
              </a:buClr>
              <a:buSzPts val="2100"/>
              <a:buFont typeface="Helvetica Neue"/>
              <a:buChar char="●"/>
            </a:pPr>
            <a:r>
              <a:rPr lang="en-US" sz="2100">
                <a:solidFill>
                  <a:srgbClr val="262626"/>
                </a:solidFill>
                <a:latin typeface="Helvetica Neue"/>
                <a:ea typeface="Helvetica Neue"/>
                <a:cs typeface="Helvetica Neue"/>
                <a:sym typeface="Helvetica Neue"/>
              </a:rPr>
              <a:t>Regular small group meetings, </a:t>
            </a:r>
            <a:r>
              <a:rPr lang="en-US" sz="2100">
                <a:solidFill>
                  <a:srgbClr val="262626"/>
                </a:solidFill>
                <a:latin typeface="Helvetica Neue"/>
                <a:ea typeface="Helvetica Neue"/>
                <a:cs typeface="Helvetica Neue"/>
                <a:sym typeface="Helvetica Neue"/>
              </a:rPr>
              <a:t>Coach input to Committee Meetings</a:t>
            </a:r>
            <a:endParaRPr sz="2100">
              <a:solidFill>
                <a:srgbClr val="262626"/>
              </a:solidFill>
              <a:latin typeface="Helvetica Neue"/>
              <a:ea typeface="Helvetica Neue"/>
              <a:cs typeface="Helvetica Neue"/>
              <a:sym typeface="Helvetica Neue"/>
            </a:endParaRPr>
          </a:p>
          <a:p>
            <a:pPr indent="0" lvl="0" marL="0" rtl="0" algn="l">
              <a:spcBef>
                <a:spcPts val="0"/>
              </a:spcBef>
              <a:spcAft>
                <a:spcPts val="0"/>
              </a:spcAft>
              <a:buNone/>
            </a:pPr>
            <a:r>
              <a:t/>
            </a:r>
            <a:endParaRPr sz="2400">
              <a:solidFill>
                <a:srgbClr val="262626"/>
              </a:solidFill>
              <a:latin typeface="Helvetica Neue"/>
              <a:ea typeface="Helvetica Neue"/>
              <a:cs typeface="Helvetica Neue"/>
              <a:sym typeface="Helvetica Neue"/>
            </a:endParaRPr>
          </a:p>
          <a:p>
            <a:pPr indent="0" lvl="0" marL="0" rtl="0" algn="l">
              <a:spcBef>
                <a:spcPts val="0"/>
              </a:spcBef>
              <a:spcAft>
                <a:spcPts val="0"/>
              </a:spcAft>
              <a:buNone/>
            </a:pPr>
            <a:r>
              <a:rPr lang="en-US" sz="2400">
                <a:solidFill>
                  <a:srgbClr val="262626"/>
                </a:solidFill>
                <a:latin typeface="Helvetica Neue"/>
                <a:ea typeface="Helvetica Neue"/>
                <a:cs typeface="Helvetica Neue"/>
                <a:sym typeface="Helvetica Neue"/>
              </a:rPr>
              <a:t>Coming up</a:t>
            </a:r>
            <a:endParaRPr sz="2400">
              <a:solidFill>
                <a:srgbClr val="262626"/>
              </a:solidFill>
              <a:latin typeface="Helvetica Neue"/>
              <a:ea typeface="Helvetica Neue"/>
              <a:cs typeface="Helvetica Neue"/>
              <a:sym typeface="Helvetica Neue"/>
            </a:endParaRPr>
          </a:p>
          <a:p>
            <a:pPr indent="-355600" lvl="0" marL="457200" rtl="0" algn="l">
              <a:spcBef>
                <a:spcPts val="0"/>
              </a:spcBef>
              <a:spcAft>
                <a:spcPts val="0"/>
              </a:spcAft>
              <a:buClr>
                <a:srgbClr val="262626"/>
              </a:buClr>
              <a:buSzPts val="2000"/>
              <a:buFont typeface="Helvetica Neue"/>
              <a:buChar char="●"/>
            </a:pPr>
            <a:r>
              <a:rPr lang="en-US" sz="2000">
                <a:solidFill>
                  <a:srgbClr val="262626"/>
                </a:solidFill>
                <a:latin typeface="Helvetica Neue"/>
                <a:ea typeface="Helvetica Neue"/>
                <a:cs typeface="Helvetica Neue"/>
                <a:sym typeface="Helvetica Neue"/>
              </a:rPr>
              <a:t>Virtual Coach Help Sessions (Fall)</a:t>
            </a:r>
            <a:endParaRPr sz="2000">
              <a:solidFill>
                <a:srgbClr val="262626"/>
              </a:solidFill>
              <a:latin typeface="Helvetica Neue"/>
              <a:ea typeface="Helvetica Neue"/>
              <a:cs typeface="Helvetica Neue"/>
              <a:sym typeface="Helvetica Neue"/>
            </a:endParaRPr>
          </a:p>
          <a:p>
            <a:pPr indent="-355600" lvl="0" marL="457200" rtl="0" algn="l">
              <a:spcBef>
                <a:spcPts val="0"/>
              </a:spcBef>
              <a:spcAft>
                <a:spcPts val="0"/>
              </a:spcAft>
              <a:buClr>
                <a:srgbClr val="262626"/>
              </a:buClr>
              <a:buSzPts val="2000"/>
              <a:buFont typeface="Helvetica Neue"/>
              <a:buChar char="●"/>
            </a:pPr>
            <a:r>
              <a:rPr lang="en-US" sz="2000">
                <a:solidFill>
                  <a:srgbClr val="262626"/>
                </a:solidFill>
                <a:latin typeface="Helvetica Neue"/>
                <a:ea typeface="Helvetica Neue"/>
                <a:cs typeface="Helvetica Neue"/>
                <a:sym typeface="Helvetica Neue"/>
              </a:rPr>
              <a:t>Team Support In Person </a:t>
            </a:r>
            <a:endParaRPr sz="2000">
              <a:solidFill>
                <a:srgbClr val="262626"/>
              </a:solidFill>
              <a:latin typeface="Helvetica Neue"/>
              <a:ea typeface="Helvetica Neue"/>
              <a:cs typeface="Helvetica Neue"/>
              <a:sym typeface="Helvetica Neue"/>
            </a:endParaRPr>
          </a:p>
          <a:p>
            <a:pPr indent="-355600" lvl="0" marL="457200" rtl="0" algn="l">
              <a:spcBef>
                <a:spcPts val="0"/>
              </a:spcBef>
              <a:spcAft>
                <a:spcPts val="0"/>
              </a:spcAft>
              <a:buClr>
                <a:srgbClr val="262626"/>
              </a:buClr>
              <a:buSzPts val="2000"/>
              <a:buFont typeface="Helvetica Neue"/>
              <a:buChar char="●"/>
            </a:pPr>
            <a:r>
              <a:rPr lang="en-US" sz="2000">
                <a:solidFill>
                  <a:srgbClr val="262626"/>
                </a:solidFill>
                <a:latin typeface="Helvetica Neue"/>
                <a:ea typeface="Helvetica Neue"/>
                <a:cs typeface="Helvetica Neue"/>
                <a:sym typeface="Helvetica Neue"/>
              </a:rPr>
              <a:t>Committee activity support</a:t>
            </a:r>
            <a:endParaRPr sz="2000">
              <a:solidFill>
                <a:srgbClr val="262626"/>
              </a:solidFill>
              <a:latin typeface="Helvetica Neue"/>
              <a:ea typeface="Helvetica Neue"/>
              <a:cs typeface="Helvetica Neue"/>
              <a:sym typeface="Helvetica Neue"/>
            </a:endParaRPr>
          </a:p>
          <a:p>
            <a:pPr indent="-355600" lvl="0" marL="457200" rtl="0" algn="l">
              <a:spcBef>
                <a:spcPts val="0"/>
              </a:spcBef>
              <a:spcAft>
                <a:spcPts val="0"/>
              </a:spcAft>
              <a:buClr>
                <a:srgbClr val="262626"/>
              </a:buClr>
              <a:buSzPts val="2000"/>
              <a:buFont typeface="Helvetica Neue"/>
              <a:buChar char="●"/>
            </a:pPr>
            <a:r>
              <a:rPr lang="en-US" sz="2000">
                <a:solidFill>
                  <a:srgbClr val="262626"/>
                </a:solidFill>
                <a:latin typeface="Helvetica Neue"/>
                <a:ea typeface="Helvetica Neue"/>
                <a:cs typeface="Helvetica Neue"/>
                <a:sym typeface="Helvetica Neue"/>
              </a:rPr>
              <a:t>Volunteering at events</a:t>
            </a:r>
            <a:endParaRPr sz="2000">
              <a:solidFill>
                <a:srgbClr val="262626"/>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rgbClr val="262626"/>
              </a:solidFill>
              <a:latin typeface="Helvetica Neue"/>
              <a:ea typeface="Helvetica Neue"/>
              <a:cs typeface="Helvetica Neue"/>
              <a:sym typeface="Helvetica Neue"/>
            </a:endParaRPr>
          </a:p>
          <a:p>
            <a:pPr indent="0" lvl="0" marL="0" rtl="0" algn="l">
              <a:spcBef>
                <a:spcPts val="0"/>
              </a:spcBef>
              <a:spcAft>
                <a:spcPts val="0"/>
              </a:spcAft>
              <a:buNone/>
            </a:pPr>
            <a:r>
              <a:rPr b="1" lang="en-US" sz="2000">
                <a:solidFill>
                  <a:srgbClr val="9900FF"/>
                </a:solidFill>
                <a:latin typeface="Helvetica Neue"/>
                <a:ea typeface="Helvetica Neue"/>
                <a:cs typeface="Helvetica Neue"/>
                <a:sym typeface="Helvetica Neue"/>
              </a:rPr>
              <a:t>Open to ALL Coaches!</a:t>
            </a:r>
            <a:endParaRPr b="1" sz="2000">
              <a:solidFill>
                <a:srgbClr val="9900FF"/>
              </a:solidFill>
              <a:latin typeface="Helvetica Neue"/>
              <a:ea typeface="Helvetica Neue"/>
              <a:cs typeface="Helvetica Neue"/>
              <a:sym typeface="Helvetica Neue"/>
            </a:endParaRPr>
          </a:p>
          <a:p>
            <a:pPr indent="0" lvl="0" marL="0" rtl="0" algn="l">
              <a:spcBef>
                <a:spcPts val="0"/>
              </a:spcBef>
              <a:spcAft>
                <a:spcPts val="0"/>
              </a:spcAft>
              <a:buNone/>
            </a:pPr>
            <a:r>
              <a:t/>
            </a:r>
            <a:endParaRPr sz="2400">
              <a:solidFill>
                <a:srgbClr val="262626"/>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g15c05226912_1_1126"/>
          <p:cNvPicPr preferRelativeResize="0"/>
          <p:nvPr/>
        </p:nvPicPr>
        <p:blipFill rotWithShape="1">
          <a:blip r:embed="rId3">
            <a:alphaModFix/>
          </a:blip>
          <a:srcRect b="0" l="0" r="0" t="0"/>
          <a:stretch/>
        </p:blipFill>
        <p:spPr>
          <a:xfrm>
            <a:off x="212825" y="1442325"/>
            <a:ext cx="8839204" cy="1480394"/>
          </a:xfrm>
          <a:prstGeom prst="rect">
            <a:avLst/>
          </a:prstGeom>
          <a:noFill/>
          <a:ln>
            <a:noFill/>
          </a:ln>
        </p:spPr>
      </p:pic>
      <p:sp>
        <p:nvSpPr>
          <p:cNvPr id="120" name="Google Shape;120;g15c05226912_1_1126"/>
          <p:cNvSpPr txBox="1"/>
          <p:nvPr/>
        </p:nvSpPr>
        <p:spPr>
          <a:xfrm>
            <a:off x="178900" y="268350"/>
            <a:ext cx="88392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000000"/>
                </a:solidFill>
                <a:latin typeface="Arial"/>
                <a:ea typeface="Arial"/>
                <a:cs typeface="Arial"/>
                <a:sym typeface="Arial"/>
              </a:rPr>
              <a:t>Welcome!</a:t>
            </a:r>
            <a:endParaRPr b="1" i="0" sz="2500" u="none" cap="none" strike="noStrike">
              <a:solidFill>
                <a:srgbClr val="000000"/>
              </a:solidFill>
              <a:latin typeface="Arial"/>
              <a:ea typeface="Arial"/>
              <a:cs typeface="Arial"/>
              <a:sym typeface="Arial"/>
            </a:endParaRPr>
          </a:p>
        </p:txBody>
      </p:sp>
      <p:sp>
        <p:nvSpPr>
          <p:cNvPr id="121" name="Google Shape;121;g15c05226912_1_1126"/>
          <p:cNvSpPr txBox="1"/>
          <p:nvPr/>
        </p:nvSpPr>
        <p:spPr>
          <a:xfrm>
            <a:off x="350675" y="949725"/>
            <a:ext cx="8563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FLL has three levels, and we are FLL CHALLENGE.  </a:t>
            </a:r>
            <a:endParaRPr b="0" i="0" sz="2000" u="none" cap="none" strike="noStrike">
              <a:solidFill>
                <a:srgbClr val="000000"/>
              </a:solidFill>
              <a:latin typeface="Arial"/>
              <a:ea typeface="Arial"/>
              <a:cs typeface="Arial"/>
              <a:sym typeface="Arial"/>
            </a:endParaRPr>
          </a:p>
        </p:txBody>
      </p:sp>
      <p:sp>
        <p:nvSpPr>
          <p:cNvPr id="122" name="Google Shape;122;g15c05226912_1_1126"/>
          <p:cNvSpPr/>
          <p:nvPr/>
        </p:nvSpPr>
        <p:spPr>
          <a:xfrm>
            <a:off x="6184000" y="1442325"/>
            <a:ext cx="2834100" cy="1419900"/>
          </a:xfrm>
          <a:prstGeom prst="rect">
            <a:avLst/>
          </a:prstGeom>
          <a:noFill/>
          <a:ln cap="flat" cmpd="sng" w="152400">
            <a:solidFill>
              <a:srgbClr val="0000FF"/>
            </a:solidFill>
            <a:prstDash val="solid"/>
            <a:round/>
            <a:headEnd len="sm" w="sm" type="none"/>
            <a:tailEnd len="sm" w="sm" type="none"/>
          </a:ln>
          <a:effectLst>
            <a:outerShdw blurRad="57150" rotWithShape="0" algn="bl" dir="5400000" dist="19050">
              <a:srgbClr val="000000">
                <a:alpha val="29411"/>
              </a:srgbClr>
            </a:outerShdw>
            <a:reflection blurRad="0" dir="5400000" dist="38100" endA="0" endPos="30000" fadeDir="5400012" kx="0" rotWithShape="0" algn="bl" stA="0" stPos="0" sy="-100000" ky="0"/>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pic>
        <p:nvPicPr>
          <p:cNvPr id="123" name="Google Shape;123;g15c05226912_1_1126" title="Partners in Denver.jpg"/>
          <p:cNvPicPr preferRelativeResize="0"/>
          <p:nvPr/>
        </p:nvPicPr>
        <p:blipFill>
          <a:blip r:embed="rId4">
            <a:alphaModFix/>
          </a:blip>
          <a:stretch>
            <a:fillRect/>
          </a:stretch>
        </p:blipFill>
        <p:spPr>
          <a:xfrm>
            <a:off x="212814" y="3100089"/>
            <a:ext cx="3189775" cy="2392324"/>
          </a:xfrm>
          <a:prstGeom prst="rect">
            <a:avLst/>
          </a:prstGeom>
          <a:noFill/>
          <a:ln>
            <a:noFill/>
          </a:ln>
        </p:spPr>
      </p:pic>
      <p:sp>
        <p:nvSpPr>
          <p:cNvPr id="124" name="Google Shape;124;g15c05226912_1_1126"/>
          <p:cNvSpPr txBox="1"/>
          <p:nvPr/>
        </p:nvSpPr>
        <p:spPr>
          <a:xfrm>
            <a:off x="3515650" y="3000400"/>
            <a:ext cx="55365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rPr>
              <a:t>FLL Challenges age range in the US is 9-14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US" sz="1800">
                <a:solidFill>
                  <a:schemeClr val="dk1"/>
                </a:solidFill>
              </a:rPr>
              <a:t>FLL Explore in Maryland has a different Program Delivery Partner, </a:t>
            </a:r>
            <a:r>
              <a:rPr i="1" lang="en-US" sz="1800">
                <a:solidFill>
                  <a:schemeClr val="dk1"/>
                </a:solidFill>
              </a:rPr>
              <a:t>Amber Driesman</a:t>
            </a:r>
            <a:r>
              <a:rPr lang="en-US" sz="1800">
                <a:solidFill>
                  <a:schemeClr val="dk1"/>
                </a:solidFill>
              </a:rPr>
              <a:t>. She works through FIRST Chesapeake.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US" sz="1800">
                <a:solidFill>
                  <a:schemeClr val="dk1"/>
                </a:solidFill>
              </a:rPr>
              <a:t>FLL Discover does not have events or a local manager</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i="1" lang="en-US" sz="1800">
                <a:solidFill>
                  <a:schemeClr val="dk1"/>
                </a:solidFill>
              </a:rPr>
              <a:t>FIRST Chesapeake</a:t>
            </a:r>
            <a:r>
              <a:rPr lang="en-US" sz="1800">
                <a:solidFill>
                  <a:schemeClr val="dk1"/>
                </a:solidFill>
              </a:rPr>
              <a:t> is also responsible for FTC (grades 7-12) and FRC (grades 9-12)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125" name="Google Shape;125;g15c05226912_1_1126"/>
          <p:cNvSpPr txBox="1"/>
          <p:nvPr/>
        </p:nvSpPr>
        <p:spPr>
          <a:xfrm>
            <a:off x="289075" y="5572125"/>
            <a:ext cx="2970600" cy="4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262626"/>
                </a:solidFill>
                <a:latin typeface="Helvetica Neue"/>
                <a:ea typeface="Helvetica Neue"/>
                <a:cs typeface="Helvetica Neue"/>
                <a:sym typeface="Helvetica Neue"/>
              </a:rPr>
              <a:t>FIRST Community Conference MD/DC/VA team June, 2025</a:t>
            </a:r>
            <a:endParaRPr sz="1600">
              <a:solidFill>
                <a:srgbClr val="262626"/>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382570e5f93_0_13"/>
          <p:cNvSpPr txBox="1"/>
          <p:nvPr>
            <p:ph idx="4294967295" type="title"/>
          </p:nvPr>
        </p:nvSpPr>
        <p:spPr>
          <a:xfrm>
            <a:off x="628650" y="365127"/>
            <a:ext cx="7886700" cy="76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None/>
            </a:pPr>
            <a:r>
              <a:rPr lang="en-US"/>
              <a:t>Sessions </a:t>
            </a:r>
            <a:r>
              <a:rPr lang="en-US" sz="2500">
                <a:solidFill>
                  <a:srgbClr val="5B3F86"/>
                </a:solidFill>
              </a:rPr>
              <a:t>(link provided again at the end!)</a:t>
            </a:r>
            <a:r>
              <a:rPr lang="en-US"/>
              <a:t> </a:t>
            </a:r>
            <a:endParaRPr/>
          </a:p>
        </p:txBody>
      </p:sp>
      <p:pic>
        <p:nvPicPr>
          <p:cNvPr id="132" name="Google Shape;132;g382570e5f93_0_13"/>
          <p:cNvPicPr preferRelativeResize="0"/>
          <p:nvPr/>
        </p:nvPicPr>
        <p:blipFill>
          <a:blip r:embed="rId3">
            <a:alphaModFix/>
          </a:blip>
          <a:stretch>
            <a:fillRect/>
          </a:stretch>
        </p:blipFill>
        <p:spPr>
          <a:xfrm>
            <a:off x="1028100" y="1127725"/>
            <a:ext cx="6951574" cy="4924900"/>
          </a:xfrm>
          <a:prstGeom prst="rect">
            <a:avLst/>
          </a:prstGeom>
          <a:noFill/>
          <a:ln>
            <a:noFill/>
          </a:ln>
        </p:spPr>
      </p:pic>
      <p:pic>
        <p:nvPicPr>
          <p:cNvPr id="133" name="Google Shape;133;g382570e5f93_0_13"/>
          <p:cNvPicPr preferRelativeResize="0"/>
          <p:nvPr/>
        </p:nvPicPr>
        <p:blipFill>
          <a:blip r:embed="rId4">
            <a:alphaModFix/>
          </a:blip>
          <a:stretch>
            <a:fillRect/>
          </a:stretch>
        </p:blipFill>
        <p:spPr>
          <a:xfrm>
            <a:off x="5041775" y="1586650"/>
            <a:ext cx="1148200" cy="1148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15c05226912_1_606"/>
          <p:cNvSpPr txBox="1"/>
          <p:nvPr>
            <p:ph type="title"/>
          </p:nvPr>
        </p:nvSpPr>
        <p:spPr>
          <a:xfrm>
            <a:off x="181193" y="390150"/>
            <a:ext cx="8712900" cy="722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Times New Roman"/>
              <a:buNone/>
            </a:pPr>
            <a:r>
              <a:rPr lang="en-US" sz="3300">
                <a:latin typeface="Arial"/>
                <a:ea typeface="Arial"/>
                <a:cs typeface="Arial"/>
                <a:sym typeface="Arial"/>
              </a:rPr>
              <a:t>Fun Facts about FLL in Maryland</a:t>
            </a:r>
            <a:endParaRPr sz="3300">
              <a:latin typeface="Arial"/>
              <a:ea typeface="Arial"/>
              <a:cs typeface="Arial"/>
              <a:sym typeface="Arial"/>
            </a:endParaRPr>
          </a:p>
        </p:txBody>
      </p:sp>
      <p:sp>
        <p:nvSpPr>
          <p:cNvPr id="140" name="Google Shape;140;g15c05226912_1_606"/>
          <p:cNvSpPr/>
          <p:nvPr/>
        </p:nvSpPr>
        <p:spPr>
          <a:xfrm>
            <a:off x="181200" y="1237400"/>
            <a:ext cx="5211300" cy="489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sz="1900">
                <a:solidFill>
                  <a:schemeClr val="dk1"/>
                </a:solidFill>
                <a:latin typeface="Calibri"/>
                <a:ea typeface="Calibri"/>
                <a:cs typeface="Calibri"/>
                <a:sym typeface="Calibri"/>
              </a:rPr>
              <a:t>The beginning: </a:t>
            </a:r>
            <a:r>
              <a:rPr b="0" i="0" lang="en-US" sz="1900" u="none" cap="none" strike="noStrike">
                <a:solidFill>
                  <a:schemeClr val="dk1"/>
                </a:solidFill>
                <a:latin typeface="Calibri"/>
                <a:ea typeface="Calibri"/>
                <a:cs typeface="Calibri"/>
                <a:sym typeface="Calibri"/>
              </a:rPr>
              <a:t>Bel-air Boys and Girls club </a:t>
            </a:r>
            <a:endParaRPr b="0" i="0" sz="9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400"/>
              <a:buFont typeface="Arial"/>
              <a:buNone/>
            </a:pPr>
            <a:r>
              <a:rPr b="0" i="0" lang="en-US" sz="1700" u="none" cap="none" strike="noStrike">
                <a:solidFill>
                  <a:schemeClr val="dk1"/>
                </a:solidFill>
                <a:latin typeface="Calibri"/>
                <a:ea typeface="Calibri"/>
                <a:cs typeface="Calibri"/>
                <a:sym typeface="Calibri"/>
              </a:rPr>
              <a:t>20 Teams 2003</a:t>
            </a:r>
            <a:endParaRPr b="0" i="0" sz="7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400"/>
              <a:buFont typeface="Arial"/>
              <a:buNone/>
            </a:pPr>
            <a:r>
              <a:rPr b="0" i="0" lang="en-US" sz="1700" u="none" cap="none" strike="noStrike">
                <a:solidFill>
                  <a:schemeClr val="dk1"/>
                </a:solidFill>
                <a:latin typeface="Calibri"/>
                <a:ea typeface="Calibri"/>
                <a:cs typeface="Calibri"/>
                <a:sym typeface="Calibri"/>
              </a:rPr>
              <a:t>40 Teams 2004</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Calibri"/>
                <a:ea typeface="Calibri"/>
                <a:cs typeface="Calibri"/>
                <a:sym typeface="Calibri"/>
              </a:rPr>
              <a:t>UMBC in our 20th year!</a:t>
            </a:r>
            <a:endParaRPr b="1" i="0" sz="1000" u="none" cap="none" strike="noStrike">
              <a:solidFill>
                <a:srgbClr val="000000"/>
              </a:solidFill>
            </a:endParaRPr>
          </a:p>
          <a:p>
            <a:pPr indent="0" lvl="1" marL="457200" marR="0" rtl="0" algn="l">
              <a:lnSpc>
                <a:spcPct val="100000"/>
              </a:lnSpc>
              <a:spcBef>
                <a:spcPts val="0"/>
              </a:spcBef>
              <a:spcAft>
                <a:spcPts val="0"/>
              </a:spcAft>
              <a:buClr>
                <a:srgbClr val="000000"/>
              </a:buClr>
              <a:buSzPts val="2400"/>
              <a:buFont typeface="Arial"/>
              <a:buNone/>
            </a:pPr>
            <a:r>
              <a:rPr b="0" i="0" lang="en-US" sz="1700" u="none" cap="none" strike="noStrike">
                <a:solidFill>
                  <a:schemeClr val="dk1"/>
                </a:solidFill>
                <a:latin typeface="Calibri"/>
                <a:ea typeface="Calibri"/>
                <a:cs typeface="Calibri"/>
                <a:sym typeface="Calibri"/>
              </a:rPr>
              <a:t>2005-2010: 60 to 200 Teams</a:t>
            </a:r>
            <a:endParaRPr b="0" i="0" sz="7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400"/>
              <a:buFont typeface="Arial"/>
              <a:buNone/>
            </a:pPr>
            <a:r>
              <a:rPr b="0" i="0" lang="en-US" sz="1700" u="none" cap="none" strike="noStrike">
                <a:solidFill>
                  <a:schemeClr val="dk1"/>
                </a:solidFill>
                <a:latin typeface="Calibri"/>
                <a:ea typeface="Calibri"/>
                <a:cs typeface="Calibri"/>
                <a:sym typeface="Calibri"/>
              </a:rPr>
              <a:t>2011-2019: up to over 350 Teams</a:t>
            </a:r>
            <a:endParaRPr b="0" i="0" sz="7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400"/>
              <a:buFont typeface="Arial"/>
              <a:buNone/>
            </a:pPr>
            <a:r>
              <a:rPr b="0" i="0" lang="en-US" sz="1700" u="none" cap="none" strike="noStrike">
                <a:solidFill>
                  <a:schemeClr val="dk1"/>
                </a:solidFill>
                <a:latin typeface="Calibri"/>
                <a:ea typeface="Calibri"/>
                <a:cs typeface="Calibri"/>
                <a:sym typeface="Calibri"/>
              </a:rPr>
              <a:t>2020-2022: ~100-200</a:t>
            </a:r>
            <a:endParaRPr b="0" i="0" sz="1700" u="none" cap="none" strike="noStrike">
              <a:solidFill>
                <a:schemeClr val="dk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400"/>
              <a:buFont typeface="Arial"/>
              <a:buNone/>
            </a:pPr>
            <a:r>
              <a:rPr b="0" i="0" lang="en-US" sz="1700" u="none" cap="none" strike="noStrike">
                <a:solidFill>
                  <a:schemeClr val="dk1"/>
                </a:solidFill>
                <a:latin typeface="Calibri"/>
                <a:ea typeface="Calibri"/>
                <a:cs typeface="Calibri"/>
                <a:sym typeface="Calibri"/>
              </a:rPr>
              <a:t>2022-2023: ~230 Teams</a:t>
            </a:r>
            <a:endParaRPr b="0" i="0" sz="1700" u="none" cap="none" strike="noStrike">
              <a:solidFill>
                <a:schemeClr val="dk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400"/>
              <a:buFont typeface="Arial"/>
              <a:buNone/>
            </a:pPr>
            <a:r>
              <a:rPr b="0" i="0" lang="en-US" sz="1700" u="none" cap="none" strike="noStrike">
                <a:solidFill>
                  <a:schemeClr val="dk1"/>
                </a:solidFill>
                <a:latin typeface="Calibri"/>
                <a:ea typeface="Calibri"/>
                <a:cs typeface="Calibri"/>
                <a:sym typeface="Calibri"/>
              </a:rPr>
              <a:t>2023-2024: ~325 Teams</a:t>
            </a:r>
            <a:endParaRPr b="0" i="0" sz="1700" u="none" cap="none" strike="noStrike">
              <a:solidFill>
                <a:schemeClr val="dk1"/>
              </a:solidFill>
              <a:latin typeface="Calibri"/>
              <a:ea typeface="Calibri"/>
              <a:cs typeface="Calibri"/>
              <a:sym typeface="Calibri"/>
            </a:endParaRPr>
          </a:p>
          <a:p>
            <a:pPr indent="0" lvl="1" marL="457200" rtl="0" algn="l">
              <a:spcBef>
                <a:spcPts val="0"/>
              </a:spcBef>
              <a:spcAft>
                <a:spcPts val="0"/>
              </a:spcAft>
              <a:buClr>
                <a:schemeClr val="dk1"/>
              </a:buClr>
              <a:buSzPts val="2400"/>
              <a:buFont typeface="Arial"/>
              <a:buNone/>
            </a:pPr>
            <a:r>
              <a:rPr lang="en-US" sz="1700">
                <a:solidFill>
                  <a:schemeClr val="dk1"/>
                </a:solidFill>
                <a:latin typeface="Calibri"/>
                <a:ea typeface="Calibri"/>
                <a:cs typeface="Calibri"/>
                <a:sym typeface="Calibri"/>
              </a:rPr>
              <a:t>2024-2025: ~325 Teams</a:t>
            </a:r>
            <a:endParaRPr sz="1700">
              <a:solidFill>
                <a:schemeClr val="dk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400"/>
              <a:buFont typeface="Arial"/>
              <a:buNone/>
            </a:pPr>
            <a:r>
              <a:rPr b="0" i="1" lang="en-US" sz="2000" u="none" cap="none" strike="noStrike">
                <a:solidFill>
                  <a:schemeClr val="dk1"/>
                </a:solidFill>
                <a:latin typeface="Calibri"/>
                <a:ea typeface="Calibri"/>
                <a:cs typeface="Calibri"/>
                <a:sym typeface="Calibri"/>
              </a:rPr>
              <a:t>202</a:t>
            </a:r>
            <a:r>
              <a:rPr i="1" lang="en-US" sz="2000">
                <a:solidFill>
                  <a:schemeClr val="dk1"/>
                </a:solidFill>
                <a:latin typeface="Calibri"/>
                <a:ea typeface="Calibri"/>
                <a:cs typeface="Calibri"/>
                <a:sym typeface="Calibri"/>
              </a:rPr>
              <a:t>5</a:t>
            </a:r>
            <a:r>
              <a:rPr b="0" i="1" lang="en-US" sz="2000" u="none" cap="none" strike="noStrike">
                <a:solidFill>
                  <a:schemeClr val="dk1"/>
                </a:solidFill>
                <a:latin typeface="Calibri"/>
                <a:ea typeface="Calibri"/>
                <a:cs typeface="Calibri"/>
                <a:sym typeface="Calibri"/>
              </a:rPr>
              <a:t>-202</a:t>
            </a:r>
            <a:r>
              <a:rPr i="1" lang="en-US" sz="2000">
                <a:solidFill>
                  <a:schemeClr val="dk1"/>
                </a:solidFill>
                <a:latin typeface="Calibri"/>
                <a:ea typeface="Calibri"/>
                <a:cs typeface="Calibri"/>
                <a:sym typeface="Calibri"/>
              </a:rPr>
              <a:t>6</a:t>
            </a:r>
            <a:r>
              <a:rPr b="0" i="1" lang="en-US" sz="2000" u="none" cap="none" strike="noStrike">
                <a:solidFill>
                  <a:schemeClr val="dk1"/>
                </a:solidFill>
                <a:latin typeface="Calibri"/>
                <a:ea typeface="Calibri"/>
                <a:cs typeface="Calibri"/>
                <a:sym typeface="Calibri"/>
              </a:rPr>
              <a:t> </a:t>
            </a:r>
            <a:r>
              <a:rPr i="1" lang="en-US" sz="2000">
                <a:solidFill>
                  <a:schemeClr val="dk1"/>
                </a:solidFill>
                <a:latin typeface="Calibri"/>
                <a:ea typeface="Calibri"/>
                <a:cs typeface="Calibri"/>
                <a:sym typeface="Calibri"/>
              </a:rPr>
              <a:t>On the way to 325+</a:t>
            </a:r>
            <a:endParaRPr i="1" sz="2000">
              <a:solidFill>
                <a:schemeClr val="dk1"/>
              </a:solidFill>
              <a:latin typeface="Calibri"/>
              <a:ea typeface="Calibri"/>
              <a:cs typeface="Calibri"/>
              <a:sym typeface="Calibri"/>
            </a:endParaRPr>
          </a:p>
          <a:p>
            <a:pPr indent="-342900" lvl="0" marL="914400" marR="0" rtl="0" algn="l">
              <a:lnSpc>
                <a:spcPct val="100000"/>
              </a:lnSpc>
              <a:spcBef>
                <a:spcPts val="0"/>
              </a:spcBef>
              <a:spcAft>
                <a:spcPts val="0"/>
              </a:spcAft>
              <a:buClr>
                <a:schemeClr val="dk1"/>
              </a:buClr>
              <a:buSzPts val="1800"/>
              <a:buFont typeface="Calibri"/>
              <a:buChar char="●"/>
            </a:pPr>
            <a:r>
              <a:rPr i="1" lang="en-US" sz="1800">
                <a:solidFill>
                  <a:schemeClr val="dk1"/>
                </a:solidFill>
                <a:latin typeface="Calibri"/>
                <a:ea typeface="Calibri"/>
                <a:cs typeface="Calibri"/>
                <a:sym typeface="Calibri"/>
              </a:rPr>
              <a:t>53 Rookies as of 9/24</a:t>
            </a:r>
            <a:endParaRPr i="1" sz="1800">
              <a:solidFill>
                <a:schemeClr val="dk1"/>
              </a:solidFill>
              <a:latin typeface="Calibri"/>
              <a:ea typeface="Calibri"/>
              <a:cs typeface="Calibri"/>
              <a:sym typeface="Calibri"/>
            </a:endParaRPr>
          </a:p>
          <a:p>
            <a:pPr indent="-342900" lvl="0" marL="914400" marR="0" rtl="0" algn="l">
              <a:lnSpc>
                <a:spcPct val="100000"/>
              </a:lnSpc>
              <a:spcBef>
                <a:spcPts val="0"/>
              </a:spcBef>
              <a:spcAft>
                <a:spcPts val="0"/>
              </a:spcAft>
              <a:buClr>
                <a:schemeClr val="dk1"/>
              </a:buClr>
              <a:buSzPts val="1800"/>
              <a:buFont typeface="Calibri"/>
              <a:buChar char="●"/>
            </a:pPr>
            <a:r>
              <a:rPr i="1" lang="en-US" sz="1800">
                <a:solidFill>
                  <a:schemeClr val="dk1"/>
                </a:solidFill>
                <a:latin typeface="Calibri"/>
                <a:ea typeface="Calibri"/>
                <a:cs typeface="Calibri"/>
                <a:sym typeface="Calibri"/>
              </a:rPr>
              <a:t>A total of 255 +85 intent +? 9/26</a:t>
            </a:r>
            <a:endParaRPr i="1" sz="1800">
              <a:solidFill>
                <a:schemeClr val="dk1"/>
              </a:solidFill>
              <a:latin typeface="Calibri"/>
              <a:ea typeface="Calibri"/>
              <a:cs typeface="Calibri"/>
              <a:sym typeface="Calibri"/>
            </a:endParaRPr>
          </a:p>
          <a:p>
            <a:pPr indent="-342900" lvl="0" marL="914400" marR="0" rtl="0" algn="l">
              <a:lnSpc>
                <a:spcPct val="100000"/>
              </a:lnSpc>
              <a:spcBef>
                <a:spcPts val="0"/>
              </a:spcBef>
              <a:spcAft>
                <a:spcPts val="0"/>
              </a:spcAft>
              <a:buClr>
                <a:schemeClr val="dk1"/>
              </a:buClr>
              <a:buSzPts val="1800"/>
              <a:buFont typeface="Calibri"/>
              <a:buChar char="●"/>
            </a:pPr>
            <a:r>
              <a:rPr i="1" lang="en-US" sz="1800">
                <a:solidFill>
                  <a:schemeClr val="dk1"/>
                </a:solidFill>
                <a:latin typeface="Calibri"/>
                <a:ea typeface="Calibri"/>
                <a:cs typeface="Calibri"/>
                <a:sym typeface="Calibri"/>
              </a:rPr>
              <a:t>Breakdown estimate</a:t>
            </a:r>
            <a:endParaRPr i="1" sz="1800">
              <a:solidFill>
                <a:schemeClr val="dk1"/>
              </a:solidFill>
              <a:latin typeface="Calibri"/>
              <a:ea typeface="Calibri"/>
              <a:cs typeface="Calibri"/>
              <a:sym typeface="Calibri"/>
            </a:endParaRPr>
          </a:p>
          <a:p>
            <a:pPr indent="-336550" lvl="0" marL="1371600" marR="0" rtl="0" algn="l">
              <a:lnSpc>
                <a:spcPct val="100000"/>
              </a:lnSpc>
              <a:spcBef>
                <a:spcPts val="0"/>
              </a:spcBef>
              <a:spcAft>
                <a:spcPts val="0"/>
              </a:spcAft>
              <a:buClr>
                <a:schemeClr val="dk1"/>
              </a:buClr>
              <a:buSzPts val="1700"/>
              <a:buFont typeface="Calibri"/>
              <a:buChar char="●"/>
            </a:pPr>
            <a:r>
              <a:rPr i="1" lang="en-US" sz="1700">
                <a:solidFill>
                  <a:schemeClr val="dk1"/>
                </a:solidFill>
                <a:latin typeface="Calibri"/>
                <a:ea typeface="Calibri"/>
                <a:cs typeface="Calibri"/>
                <a:sym typeface="Calibri"/>
              </a:rPr>
              <a:t>36% Community</a:t>
            </a:r>
            <a:endParaRPr i="1" sz="1700">
              <a:solidFill>
                <a:schemeClr val="dk1"/>
              </a:solidFill>
              <a:latin typeface="Calibri"/>
              <a:ea typeface="Calibri"/>
              <a:cs typeface="Calibri"/>
              <a:sym typeface="Calibri"/>
            </a:endParaRPr>
          </a:p>
          <a:p>
            <a:pPr indent="-336550" lvl="0" marL="1371600" marR="0" rtl="0" algn="l">
              <a:lnSpc>
                <a:spcPct val="100000"/>
              </a:lnSpc>
              <a:spcBef>
                <a:spcPts val="0"/>
              </a:spcBef>
              <a:spcAft>
                <a:spcPts val="0"/>
              </a:spcAft>
              <a:buClr>
                <a:schemeClr val="dk1"/>
              </a:buClr>
              <a:buSzPts val="1700"/>
              <a:buFont typeface="Calibri"/>
              <a:buChar char="●"/>
            </a:pPr>
            <a:r>
              <a:rPr i="1" lang="en-US" sz="1700">
                <a:solidFill>
                  <a:schemeClr val="dk1"/>
                </a:solidFill>
                <a:latin typeface="Calibri"/>
                <a:ea typeface="Calibri"/>
                <a:cs typeface="Calibri"/>
                <a:sym typeface="Calibri"/>
              </a:rPr>
              <a:t>33% Public School</a:t>
            </a:r>
            <a:endParaRPr i="1" sz="1700">
              <a:solidFill>
                <a:schemeClr val="dk1"/>
              </a:solidFill>
              <a:latin typeface="Calibri"/>
              <a:ea typeface="Calibri"/>
              <a:cs typeface="Calibri"/>
              <a:sym typeface="Calibri"/>
            </a:endParaRPr>
          </a:p>
          <a:p>
            <a:pPr indent="-336550" lvl="0" marL="1371600" marR="0" rtl="0" algn="l">
              <a:lnSpc>
                <a:spcPct val="100000"/>
              </a:lnSpc>
              <a:spcBef>
                <a:spcPts val="0"/>
              </a:spcBef>
              <a:spcAft>
                <a:spcPts val="0"/>
              </a:spcAft>
              <a:buClr>
                <a:schemeClr val="dk1"/>
              </a:buClr>
              <a:buSzPts val="1700"/>
              <a:buFont typeface="Calibri"/>
              <a:buChar char="●"/>
            </a:pPr>
            <a:r>
              <a:rPr i="1" lang="en-US" sz="1700">
                <a:solidFill>
                  <a:schemeClr val="dk1"/>
                </a:solidFill>
                <a:latin typeface="Calibri"/>
                <a:ea typeface="Calibri"/>
                <a:cs typeface="Calibri"/>
                <a:sym typeface="Calibri"/>
              </a:rPr>
              <a:t>18% Private School</a:t>
            </a:r>
            <a:endParaRPr i="1" sz="1700">
              <a:solidFill>
                <a:schemeClr val="dk1"/>
              </a:solidFill>
              <a:latin typeface="Calibri"/>
              <a:ea typeface="Calibri"/>
              <a:cs typeface="Calibri"/>
              <a:sym typeface="Calibri"/>
            </a:endParaRPr>
          </a:p>
          <a:p>
            <a:pPr indent="-336550" lvl="0" marL="1371600" marR="0" rtl="0" algn="l">
              <a:lnSpc>
                <a:spcPct val="100000"/>
              </a:lnSpc>
              <a:spcBef>
                <a:spcPts val="0"/>
              </a:spcBef>
              <a:spcAft>
                <a:spcPts val="0"/>
              </a:spcAft>
              <a:buClr>
                <a:schemeClr val="dk1"/>
              </a:buClr>
              <a:buSzPts val="1700"/>
              <a:buFont typeface="Calibri"/>
              <a:buChar char="●"/>
            </a:pPr>
            <a:r>
              <a:rPr i="1" lang="en-US" sz="1700">
                <a:solidFill>
                  <a:schemeClr val="dk1"/>
                </a:solidFill>
                <a:latin typeface="Calibri"/>
                <a:ea typeface="Calibri"/>
                <a:cs typeface="Calibri"/>
                <a:sym typeface="Calibri"/>
              </a:rPr>
              <a:t>12% Youth Org, Home School</a:t>
            </a:r>
            <a:endParaRPr i="1" sz="1700">
              <a:solidFill>
                <a:schemeClr val="dk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400"/>
              <a:buFont typeface="Arial"/>
              <a:buNone/>
            </a:pPr>
            <a:r>
              <a:t/>
            </a:r>
            <a:endParaRPr i="1" sz="2000">
              <a:solidFill>
                <a:schemeClr val="dk1"/>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2400"/>
              <a:buFont typeface="Arial"/>
              <a:buNone/>
            </a:pPr>
            <a:r>
              <a:t/>
            </a:r>
            <a:endParaRPr b="0" i="1" sz="2400" u="none" cap="none" strike="noStrike">
              <a:solidFill>
                <a:schemeClr val="dk1"/>
              </a:solidFill>
              <a:latin typeface="Calibri"/>
              <a:ea typeface="Calibri"/>
              <a:cs typeface="Calibri"/>
              <a:sym typeface="Calibri"/>
            </a:endParaRPr>
          </a:p>
        </p:txBody>
      </p:sp>
      <p:pic>
        <p:nvPicPr>
          <p:cNvPr id="141" name="Google Shape;141;g15c05226912_1_606" title="IMG_4805.JPG"/>
          <p:cNvPicPr preferRelativeResize="0"/>
          <p:nvPr/>
        </p:nvPicPr>
        <p:blipFill>
          <a:blip r:embed="rId3">
            <a:alphaModFix/>
          </a:blip>
          <a:stretch>
            <a:fillRect/>
          </a:stretch>
        </p:blipFill>
        <p:spPr>
          <a:xfrm>
            <a:off x="4911127" y="1237396"/>
            <a:ext cx="3674675" cy="2449175"/>
          </a:xfrm>
          <a:prstGeom prst="rect">
            <a:avLst/>
          </a:prstGeom>
          <a:noFill/>
          <a:ln>
            <a:noFill/>
          </a:ln>
        </p:spPr>
      </p:pic>
      <p:pic>
        <p:nvPicPr>
          <p:cNvPr id="142" name="Google Shape;142;g15c05226912_1_606" title="IMG_4472.JPG"/>
          <p:cNvPicPr preferRelativeResize="0"/>
          <p:nvPr/>
        </p:nvPicPr>
        <p:blipFill>
          <a:blip r:embed="rId4">
            <a:alphaModFix/>
          </a:blip>
          <a:stretch>
            <a:fillRect/>
          </a:stretch>
        </p:blipFill>
        <p:spPr>
          <a:xfrm>
            <a:off x="4462225" y="3562199"/>
            <a:ext cx="3854152" cy="256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15c05226912_1_724"/>
          <p:cNvSpPr txBox="1"/>
          <p:nvPr>
            <p:ph idx="12" type="sldNum"/>
          </p:nvPr>
        </p:nvSpPr>
        <p:spPr>
          <a:xfrm>
            <a:off x="8689517" y="6559918"/>
            <a:ext cx="357000" cy="210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149" name="Google Shape;149;g15c05226912_1_724"/>
          <p:cNvPicPr preferRelativeResize="0"/>
          <p:nvPr/>
        </p:nvPicPr>
        <p:blipFill>
          <a:blip r:embed="rId3">
            <a:alphaModFix/>
          </a:blip>
          <a:stretch>
            <a:fillRect/>
          </a:stretch>
        </p:blipFill>
        <p:spPr>
          <a:xfrm>
            <a:off x="183050" y="3966700"/>
            <a:ext cx="6106776" cy="1824400"/>
          </a:xfrm>
          <a:prstGeom prst="rect">
            <a:avLst/>
          </a:prstGeom>
          <a:noFill/>
          <a:ln>
            <a:noFill/>
          </a:ln>
        </p:spPr>
      </p:pic>
      <p:sp>
        <p:nvSpPr>
          <p:cNvPr id="150" name="Google Shape;150;g15c05226912_1_724"/>
          <p:cNvSpPr txBox="1"/>
          <p:nvPr/>
        </p:nvSpPr>
        <p:spPr>
          <a:xfrm>
            <a:off x="225875" y="5761200"/>
            <a:ext cx="66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https://community.firstinspires.org/dig-into-the-unearthed-innovation-project</a:t>
            </a:r>
            <a:endParaRPr/>
          </a:p>
        </p:txBody>
      </p:sp>
      <p:pic>
        <p:nvPicPr>
          <p:cNvPr id="151" name="Google Shape;151;g15c05226912_1_724"/>
          <p:cNvPicPr preferRelativeResize="0"/>
          <p:nvPr/>
        </p:nvPicPr>
        <p:blipFill>
          <a:blip r:embed="rId4">
            <a:alphaModFix/>
          </a:blip>
          <a:stretch>
            <a:fillRect/>
          </a:stretch>
        </p:blipFill>
        <p:spPr>
          <a:xfrm>
            <a:off x="329200" y="354900"/>
            <a:ext cx="4655276" cy="2124675"/>
          </a:xfrm>
          <a:prstGeom prst="rect">
            <a:avLst/>
          </a:prstGeom>
          <a:noFill/>
          <a:ln>
            <a:noFill/>
          </a:ln>
        </p:spPr>
      </p:pic>
      <p:sp>
        <p:nvSpPr>
          <p:cNvPr id="152" name="Google Shape;152;g15c05226912_1_724"/>
          <p:cNvSpPr txBox="1"/>
          <p:nvPr/>
        </p:nvSpPr>
        <p:spPr>
          <a:xfrm>
            <a:off x="183050" y="2364975"/>
            <a:ext cx="683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https://education.lego.com/en-us/lessons/prime-competition-ready/</a:t>
            </a:r>
            <a:endParaRPr/>
          </a:p>
        </p:txBody>
      </p:sp>
      <p:sp>
        <p:nvSpPr>
          <p:cNvPr id="153" name="Google Shape;153;g15c05226912_1_724"/>
          <p:cNvSpPr/>
          <p:nvPr/>
        </p:nvSpPr>
        <p:spPr>
          <a:xfrm>
            <a:off x="4944400" y="968438"/>
            <a:ext cx="2656200" cy="8976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LEGO Education can get you started on Robot Game</a:t>
            </a:r>
            <a:endParaRPr>
              <a:latin typeface="Helvetica Neue"/>
              <a:ea typeface="Helvetica Neue"/>
              <a:cs typeface="Helvetica Neue"/>
              <a:sym typeface="Helvetica Neue"/>
            </a:endParaRPr>
          </a:p>
        </p:txBody>
      </p:sp>
      <p:sp>
        <p:nvSpPr>
          <p:cNvPr id="154" name="Google Shape;154;g15c05226912_1_724"/>
          <p:cNvSpPr/>
          <p:nvPr/>
        </p:nvSpPr>
        <p:spPr>
          <a:xfrm>
            <a:off x="1331650" y="2765175"/>
            <a:ext cx="3382200" cy="1570800"/>
          </a:xfrm>
          <a:prstGeom prst="downArrow">
            <a:avLst>
              <a:gd fmla="val 50000" name="adj1"/>
              <a:gd fmla="val 43731" name="adj2"/>
            </a:avLst>
          </a:prstGeom>
          <a:solidFill>
            <a:schemeClr val="lt2"/>
          </a:solidFill>
          <a:ln cap="flat" cmpd="sng" w="9525">
            <a:solidFill>
              <a:srgbClr val="ED1C2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FIRST has Project Resources</a:t>
            </a:r>
            <a:endParaRPr>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Note: </a:t>
            </a:r>
            <a:r>
              <a:rPr lang="en-US" u="sng">
                <a:solidFill>
                  <a:schemeClr val="hlink"/>
                </a:solidFill>
                <a:latin typeface="Helvetica Neue"/>
                <a:ea typeface="Helvetica Neue"/>
                <a:cs typeface="Helvetica Neue"/>
                <a:sym typeface="Helvetica Neue"/>
                <a:hlinkClick r:id="rId5"/>
              </a:rPr>
              <a:t>FIRSTInspires.org</a:t>
            </a:r>
            <a:r>
              <a:rPr lang="en-US">
                <a:latin typeface="Helvetica Neue"/>
                <a:ea typeface="Helvetica Neue"/>
                <a:cs typeface="Helvetica Neue"/>
                <a:sym typeface="Helvetica Neue"/>
              </a:rPr>
              <a:t> will migrate </a:t>
            </a:r>
            <a:endParaRPr>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Sep 30.</a:t>
            </a:r>
            <a:endParaRPr>
              <a:latin typeface="Helvetica Neue"/>
              <a:ea typeface="Helvetica Neue"/>
              <a:cs typeface="Helvetica Neue"/>
              <a:sym typeface="Helvetica Neue"/>
            </a:endParaRPr>
          </a:p>
        </p:txBody>
      </p:sp>
      <p:sp>
        <p:nvSpPr>
          <p:cNvPr id="155" name="Google Shape;155;g15c05226912_1_724"/>
          <p:cNvSpPr txBox="1"/>
          <p:nvPr/>
        </p:nvSpPr>
        <p:spPr>
          <a:xfrm>
            <a:off x="6679900" y="518000"/>
            <a:ext cx="21711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FF0000"/>
                </a:solidFill>
                <a:latin typeface="Helvetica Neue"/>
                <a:ea typeface="Helvetica Neue"/>
                <a:cs typeface="Helvetica Neue"/>
                <a:sym typeface="Helvetica Neue"/>
              </a:rPr>
              <a:t>Rookie ABC’s</a:t>
            </a:r>
            <a:endParaRPr sz="2400">
              <a:solidFill>
                <a:srgbClr val="FF0000"/>
              </a:solidFill>
              <a:latin typeface="Helvetica Neue"/>
              <a:ea typeface="Helvetica Neue"/>
              <a:cs typeface="Helvetica Neue"/>
              <a:sym typeface="Helvetica Neue"/>
            </a:endParaRPr>
          </a:p>
        </p:txBody>
      </p:sp>
      <p:sp>
        <p:nvSpPr>
          <p:cNvPr id="156" name="Google Shape;156;g15c05226912_1_724"/>
          <p:cNvSpPr/>
          <p:nvPr/>
        </p:nvSpPr>
        <p:spPr>
          <a:xfrm>
            <a:off x="3560207" y="501050"/>
            <a:ext cx="891323" cy="93149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ED1C24"/>
                </a:solidFill>
                <a:latin typeface="Arial"/>
              </a:rPr>
              <a:t>A</a:t>
            </a:r>
          </a:p>
        </p:txBody>
      </p:sp>
      <p:sp>
        <p:nvSpPr>
          <p:cNvPr id="157" name="Google Shape;157;g15c05226912_1_724"/>
          <p:cNvSpPr/>
          <p:nvPr/>
        </p:nvSpPr>
        <p:spPr>
          <a:xfrm>
            <a:off x="329188" y="2963261"/>
            <a:ext cx="719710" cy="93149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ED1C24"/>
                </a:solidFill>
                <a:latin typeface="Arial"/>
              </a:rPr>
              <a:t>B</a:t>
            </a:r>
          </a:p>
        </p:txBody>
      </p:sp>
      <p:pic>
        <p:nvPicPr>
          <p:cNvPr id="158" name="Google Shape;158;g15c05226912_1_724"/>
          <p:cNvPicPr preferRelativeResize="0"/>
          <p:nvPr/>
        </p:nvPicPr>
        <p:blipFill>
          <a:blip r:embed="rId6">
            <a:alphaModFix/>
          </a:blip>
          <a:stretch>
            <a:fillRect/>
          </a:stretch>
        </p:blipFill>
        <p:spPr>
          <a:xfrm>
            <a:off x="6011643" y="2527494"/>
            <a:ext cx="3132357" cy="1089475"/>
          </a:xfrm>
          <a:prstGeom prst="rect">
            <a:avLst/>
          </a:prstGeom>
          <a:noFill/>
          <a:ln>
            <a:noFill/>
          </a:ln>
        </p:spPr>
      </p:pic>
      <p:sp>
        <p:nvSpPr>
          <p:cNvPr id="159" name="Google Shape;159;g15c05226912_1_724"/>
          <p:cNvSpPr/>
          <p:nvPr/>
        </p:nvSpPr>
        <p:spPr>
          <a:xfrm>
            <a:off x="6781600" y="3952425"/>
            <a:ext cx="1967700" cy="2041800"/>
          </a:xfrm>
          <a:prstGeom prst="upArrow">
            <a:avLst>
              <a:gd fmla="val 50000" name="adj1"/>
              <a:gd fmla="val 411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All things Maryland</a:t>
            </a:r>
            <a:endParaRPr>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including </a:t>
            </a:r>
            <a:endParaRPr>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Qualifiers</a:t>
            </a:r>
            <a:endParaRPr>
              <a:latin typeface="Helvetica Neue"/>
              <a:ea typeface="Helvetica Neue"/>
              <a:cs typeface="Helvetica Neue"/>
              <a:sym typeface="Helvetica Neue"/>
            </a:endParaRPr>
          </a:p>
        </p:txBody>
      </p:sp>
      <p:sp>
        <p:nvSpPr>
          <p:cNvPr id="160" name="Google Shape;160;g15c05226912_1_724"/>
          <p:cNvSpPr txBox="1"/>
          <p:nvPr/>
        </p:nvSpPr>
        <p:spPr>
          <a:xfrm>
            <a:off x="6971075" y="3550338"/>
            <a:ext cx="26844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rgbClr val="262626"/>
                </a:solidFill>
                <a:latin typeface="Helvetica Neue"/>
                <a:ea typeface="Helvetica Neue"/>
                <a:cs typeface="Helvetica Neue"/>
                <a:sym typeface="Helvetica Neue"/>
              </a:rPr>
              <a:t>marylandfll.org</a:t>
            </a:r>
            <a:endParaRPr sz="1900">
              <a:solidFill>
                <a:srgbClr val="262626"/>
              </a:solidFill>
              <a:latin typeface="Helvetica Neue"/>
              <a:ea typeface="Helvetica Neue"/>
              <a:cs typeface="Helvetica Neue"/>
              <a:sym typeface="Helvetica Neue"/>
            </a:endParaRPr>
          </a:p>
        </p:txBody>
      </p:sp>
      <p:sp>
        <p:nvSpPr>
          <p:cNvPr id="161" name="Google Shape;161;g15c05226912_1_724"/>
          <p:cNvSpPr/>
          <p:nvPr/>
        </p:nvSpPr>
        <p:spPr>
          <a:xfrm>
            <a:off x="6000973" y="2938109"/>
            <a:ext cx="842100" cy="96271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ED1C24"/>
                </a:solidFill>
                <a:latin typeface="Arial"/>
              </a:rPr>
              <a:t>C</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15c05226912_1_619"/>
          <p:cNvSpPr txBox="1"/>
          <p:nvPr/>
        </p:nvSpPr>
        <p:spPr>
          <a:xfrm>
            <a:off x="35101" y="115575"/>
            <a:ext cx="9144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What should I expect at the Qualifier?</a:t>
            </a:r>
            <a:endParaRPr b="1" i="0" sz="1400" u="none" cap="none" strike="noStrike">
              <a:solidFill>
                <a:srgbClr val="000000"/>
              </a:solidFill>
              <a:latin typeface="Arial"/>
              <a:ea typeface="Arial"/>
              <a:cs typeface="Arial"/>
              <a:sym typeface="Arial"/>
            </a:endParaRPr>
          </a:p>
        </p:txBody>
      </p:sp>
      <p:sp>
        <p:nvSpPr>
          <p:cNvPr id="168" name="Google Shape;168;g15c05226912_1_619"/>
          <p:cNvSpPr/>
          <p:nvPr/>
        </p:nvSpPr>
        <p:spPr>
          <a:xfrm>
            <a:off x="3597975" y="791175"/>
            <a:ext cx="5110800" cy="487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2000">
                <a:solidFill>
                  <a:schemeClr val="dk1"/>
                </a:solidFill>
                <a:latin typeface="Calibri"/>
                <a:ea typeface="Calibri"/>
                <a:cs typeface="Calibri"/>
                <a:sym typeface="Calibri"/>
              </a:rPr>
              <a:t>Answer: </a:t>
            </a:r>
            <a:r>
              <a:rPr b="0" i="0" lang="en-US" sz="2000" u="none" cap="none" strike="noStrike">
                <a:solidFill>
                  <a:schemeClr val="dk1"/>
                </a:solidFill>
                <a:latin typeface="Calibri"/>
                <a:ea typeface="Calibri"/>
                <a:cs typeface="Calibri"/>
                <a:sym typeface="Calibri"/>
              </a:rPr>
              <a:t>FUN!!!!!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chemeClr val="dk1"/>
              </a:solidFill>
              <a:latin typeface="Calibri"/>
              <a:ea typeface="Calibri"/>
              <a:cs typeface="Calibri"/>
              <a:sym typeface="Calibri"/>
            </a:endParaRPr>
          </a:p>
          <a:p>
            <a:pPr indent="-2984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Each team will compete in </a:t>
            </a:r>
            <a:r>
              <a:rPr b="0" i="0" lang="en-US" sz="2000" u="none" cap="none" strike="noStrike">
                <a:solidFill>
                  <a:schemeClr val="dk1"/>
                </a:solidFill>
                <a:highlight>
                  <a:srgbClr val="FFFF00"/>
                </a:highlight>
                <a:latin typeface="Calibri"/>
                <a:ea typeface="Calibri"/>
                <a:cs typeface="Calibri"/>
                <a:sym typeface="Calibri"/>
              </a:rPr>
              <a:t>ONE </a:t>
            </a:r>
            <a:r>
              <a:rPr lang="en-US" sz="2000">
                <a:solidFill>
                  <a:schemeClr val="dk1"/>
                </a:solidFill>
                <a:highlight>
                  <a:srgbClr val="FFFF00"/>
                </a:highlight>
                <a:latin typeface="Calibri"/>
                <a:ea typeface="Calibri"/>
                <a:cs typeface="Calibri"/>
                <a:sym typeface="Calibri"/>
              </a:rPr>
              <a:t>“</a:t>
            </a:r>
            <a:r>
              <a:rPr b="0" i="0" lang="en-US" sz="2000" u="none" cap="none" strike="noStrike">
                <a:solidFill>
                  <a:schemeClr val="dk1"/>
                </a:solidFill>
                <a:highlight>
                  <a:srgbClr val="FFFF00"/>
                </a:highlight>
                <a:latin typeface="Calibri"/>
                <a:ea typeface="Calibri"/>
                <a:cs typeface="Calibri"/>
                <a:sym typeface="Calibri"/>
              </a:rPr>
              <a:t>Qualifier</a:t>
            </a:r>
            <a:r>
              <a:rPr lang="en-US" sz="2000">
                <a:solidFill>
                  <a:schemeClr val="dk1"/>
                </a:solidFill>
                <a:highlight>
                  <a:srgbClr val="FFFF00"/>
                </a:highlight>
                <a:latin typeface="Calibri"/>
                <a:ea typeface="Calibri"/>
                <a:cs typeface="Calibri"/>
                <a:sym typeface="Calibri"/>
              </a:rPr>
              <a:t>”</a:t>
            </a:r>
            <a:r>
              <a:rPr b="0" i="0" lang="en-US" sz="2000" u="none" cap="none" strike="noStrike">
                <a:solidFill>
                  <a:schemeClr val="dk1"/>
                </a:solidFill>
                <a:highlight>
                  <a:srgbClr val="FFFF00"/>
                </a:highlight>
                <a:latin typeface="Calibri"/>
                <a:ea typeface="Calibri"/>
                <a:cs typeface="Calibri"/>
                <a:sym typeface="Calibri"/>
              </a:rPr>
              <a:t>,</a:t>
            </a:r>
            <a:r>
              <a:rPr b="0" i="0" lang="en-US" sz="2000" u="none" cap="none" strike="noStrike">
                <a:solidFill>
                  <a:schemeClr val="dk1"/>
                </a:solidFill>
                <a:latin typeface="Calibri"/>
                <a:ea typeface="Calibri"/>
                <a:cs typeface="Calibri"/>
                <a:sym typeface="Calibri"/>
              </a:rPr>
              <a:t> or Qualifying Tournament </a:t>
            </a:r>
            <a:endParaRPr b="0" i="0" sz="2000" u="none" cap="none" strike="noStrike">
              <a:solidFill>
                <a:schemeClr val="dk1"/>
              </a:solidFill>
              <a:latin typeface="Calibri"/>
              <a:ea typeface="Calibri"/>
              <a:cs typeface="Calibri"/>
              <a:sym typeface="Calibri"/>
            </a:endParaRPr>
          </a:p>
          <a:p>
            <a:pPr indent="-298450" lvl="0" marL="28575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 goal is for every </a:t>
            </a:r>
            <a:r>
              <a:rPr b="0" i="0" lang="en-US" sz="2000" u="none" cap="none" strike="noStrike">
                <a:solidFill>
                  <a:schemeClr val="dk1"/>
                </a:solidFill>
                <a:latin typeface="Calibri"/>
                <a:ea typeface="Calibri"/>
                <a:cs typeface="Calibri"/>
                <a:sym typeface="Calibri"/>
              </a:rPr>
              <a:t>Qualifier to provide a </a:t>
            </a:r>
            <a:r>
              <a:rPr b="0" i="0" lang="en-US" sz="2000" u="none" cap="none" strike="noStrike">
                <a:solidFill>
                  <a:schemeClr val="dk1"/>
                </a:solidFill>
                <a:highlight>
                  <a:srgbClr val="FFFF00"/>
                </a:highlight>
                <a:latin typeface="Calibri"/>
                <a:ea typeface="Calibri"/>
                <a:cs typeface="Calibri"/>
                <a:sym typeface="Calibri"/>
              </a:rPr>
              <a:t>similar experience</a:t>
            </a:r>
            <a:endParaRPr b="0" i="0" sz="2000" u="none" cap="none" strike="noStrike">
              <a:solidFill>
                <a:schemeClr val="dk1"/>
              </a:solidFill>
              <a:highlight>
                <a:srgbClr val="FFFF00"/>
              </a:highlight>
              <a:latin typeface="Calibri"/>
              <a:ea typeface="Calibri"/>
              <a:cs typeface="Calibri"/>
              <a:sym typeface="Calibri"/>
            </a:endParaRPr>
          </a:p>
          <a:p>
            <a:pPr indent="-298450" lvl="0" marL="285750" marR="0" rtl="0" algn="l">
              <a:lnSpc>
                <a:spcPct val="100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Judging,</a:t>
            </a:r>
            <a:r>
              <a:rPr lang="en-US" sz="2000">
                <a:solidFill>
                  <a:schemeClr val="dk1"/>
                </a:solidFill>
                <a:latin typeface="Calibri"/>
                <a:ea typeface="Calibri"/>
                <a:cs typeface="Calibri"/>
                <a:sym typeface="Calibri"/>
              </a:rPr>
              <a:t> scoring, refereeing, core values expectations, respect, learning, corporation, gracious professionalism </a:t>
            </a:r>
            <a:r>
              <a:rPr lang="en-US" sz="2000">
                <a:solidFill>
                  <a:schemeClr val="dk1"/>
                </a:solidFill>
                <a:highlight>
                  <a:srgbClr val="FFFF00"/>
                </a:highlight>
                <a:latin typeface="Calibri"/>
                <a:ea typeface="Calibri"/>
                <a:cs typeface="Calibri"/>
                <a:sym typeface="Calibri"/>
              </a:rPr>
              <a:t>same as the</a:t>
            </a:r>
            <a:r>
              <a:rPr lang="en-US" sz="2000">
                <a:solidFill>
                  <a:schemeClr val="dk1"/>
                </a:solidFill>
                <a:latin typeface="Calibri"/>
                <a:ea typeface="Calibri"/>
                <a:cs typeface="Calibri"/>
                <a:sym typeface="Calibri"/>
              </a:rPr>
              <a:t> </a:t>
            </a:r>
            <a:r>
              <a:rPr lang="en-US" sz="2000">
                <a:solidFill>
                  <a:schemeClr val="dk1"/>
                </a:solidFill>
                <a:highlight>
                  <a:srgbClr val="FFFF00"/>
                </a:highlight>
                <a:latin typeface="Calibri"/>
                <a:ea typeface="Calibri"/>
                <a:cs typeface="Calibri"/>
                <a:sym typeface="Calibri"/>
              </a:rPr>
              <a:t>Championship</a:t>
            </a:r>
            <a:endParaRPr sz="2000">
              <a:solidFill>
                <a:schemeClr val="dk1"/>
              </a:solidFill>
              <a:highlight>
                <a:srgbClr val="FFFF00"/>
              </a:highlight>
              <a:latin typeface="Calibri"/>
              <a:ea typeface="Calibri"/>
              <a:cs typeface="Calibri"/>
              <a:sym typeface="Calibri"/>
            </a:endParaRPr>
          </a:p>
          <a:p>
            <a:pPr indent="-298450" lvl="0" marL="285750" marR="0" rtl="0" algn="l">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Hosts are often FRC and FTC teams, many of them former FLLers; they love doing this</a:t>
            </a:r>
            <a:endParaRPr sz="2000">
              <a:solidFill>
                <a:schemeClr val="dk1"/>
              </a:solidFill>
              <a:latin typeface="Calibri"/>
              <a:ea typeface="Calibri"/>
              <a:cs typeface="Calibri"/>
              <a:sym typeface="Calibri"/>
            </a:endParaRPr>
          </a:p>
          <a:p>
            <a:pPr indent="-298450" lvl="0" marL="285750" marR="0" rtl="0" algn="l">
              <a:lnSpc>
                <a:spcPct val="100000"/>
              </a:lnSpc>
              <a:spcBef>
                <a:spcPts val="0"/>
              </a:spcBef>
              <a:spcAft>
                <a:spcPts val="0"/>
              </a:spcAft>
              <a:buClr>
                <a:schemeClr val="dk1"/>
              </a:buClr>
              <a:buSzPts val="2000"/>
              <a:buFont typeface="Calibri"/>
              <a:buChar char="•"/>
            </a:pPr>
            <a:r>
              <a:rPr b="1" lang="en-US" sz="2000">
                <a:solidFill>
                  <a:schemeClr val="dk1"/>
                </a:solidFill>
                <a:highlight>
                  <a:srgbClr val="00FF00"/>
                </a:highlight>
                <a:latin typeface="Calibri"/>
                <a:ea typeface="Calibri"/>
                <a:cs typeface="Calibri"/>
                <a:sym typeface="Calibri"/>
              </a:rPr>
              <a:t>Celebrate your team wherever they end up by the date of your assigned Qualifier!</a:t>
            </a:r>
            <a:endParaRPr b="1" sz="2000">
              <a:solidFill>
                <a:schemeClr val="dk1"/>
              </a:solidFill>
              <a:highlight>
                <a:srgbClr val="00FF00"/>
              </a:highlight>
              <a:latin typeface="Calibri"/>
              <a:ea typeface="Calibri"/>
              <a:cs typeface="Calibri"/>
              <a:sym typeface="Calibri"/>
            </a:endParaRPr>
          </a:p>
        </p:txBody>
      </p:sp>
      <p:pic>
        <p:nvPicPr>
          <p:cNvPr id="169" name="Google Shape;169;g15c05226912_1_619" title="IMG_7524.JPG"/>
          <p:cNvPicPr preferRelativeResize="0"/>
          <p:nvPr/>
        </p:nvPicPr>
        <p:blipFill>
          <a:blip r:embed="rId3">
            <a:alphaModFix/>
          </a:blip>
          <a:stretch>
            <a:fillRect/>
          </a:stretch>
        </p:blipFill>
        <p:spPr>
          <a:xfrm>
            <a:off x="152400" y="791175"/>
            <a:ext cx="3293174" cy="2469880"/>
          </a:xfrm>
          <a:prstGeom prst="rect">
            <a:avLst/>
          </a:prstGeom>
          <a:noFill/>
          <a:ln>
            <a:noFill/>
          </a:ln>
        </p:spPr>
      </p:pic>
      <p:pic>
        <p:nvPicPr>
          <p:cNvPr id="170" name="Google Shape;170;g15c05226912_1_619" title="54291458159_77c464991e_o.jpg"/>
          <p:cNvPicPr preferRelativeResize="0"/>
          <p:nvPr/>
        </p:nvPicPr>
        <p:blipFill>
          <a:blip r:embed="rId4">
            <a:alphaModFix/>
          </a:blip>
          <a:stretch>
            <a:fillRect/>
          </a:stretch>
        </p:blipFill>
        <p:spPr>
          <a:xfrm>
            <a:off x="152400" y="3413455"/>
            <a:ext cx="3293174" cy="24698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1"/>
          <p:cNvSpPr/>
          <p:nvPr/>
        </p:nvSpPr>
        <p:spPr>
          <a:xfrm>
            <a:off x="3618400" y="1026700"/>
            <a:ext cx="5152200" cy="527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2100" u="sng" cap="none" strike="noStrike">
                <a:solidFill>
                  <a:schemeClr val="dk1"/>
                </a:solidFill>
                <a:latin typeface="Arial"/>
                <a:ea typeface="Arial"/>
                <a:cs typeface="Arial"/>
                <a:sym typeface="Arial"/>
              </a:rPr>
              <a:t>7am-8:30am</a:t>
            </a:r>
            <a:r>
              <a:rPr b="0" i="0" lang="en-US" sz="2100" u="none" cap="none" strike="noStrike">
                <a:solidFill>
                  <a:schemeClr val="dk1"/>
                </a:solidFill>
                <a:latin typeface="Arial"/>
                <a:ea typeface="Arial"/>
                <a:cs typeface="Arial"/>
                <a:sym typeface="Arial"/>
              </a:rPr>
              <a:t>  Check –in and set up for teams to get into the PIT Area</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100" u="sng" cap="none" strike="noStrike">
                <a:solidFill>
                  <a:schemeClr val="dk1"/>
                </a:solidFill>
                <a:latin typeface="Arial"/>
                <a:ea typeface="Arial"/>
                <a:cs typeface="Arial"/>
                <a:sym typeface="Arial"/>
              </a:rPr>
              <a:t>8:15am</a:t>
            </a:r>
            <a:r>
              <a:rPr b="0" i="0" lang="en-US" sz="2100" u="none" cap="none" strike="noStrike">
                <a:solidFill>
                  <a:schemeClr val="dk1"/>
                </a:solidFill>
                <a:latin typeface="Arial"/>
                <a:ea typeface="Arial"/>
                <a:cs typeface="Arial"/>
                <a:sym typeface="Arial"/>
              </a:rPr>
              <a:t>  Coaches Meeting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100" u="sng"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100" u="sng" cap="none" strike="noStrike">
                <a:solidFill>
                  <a:schemeClr val="dk1"/>
                </a:solidFill>
                <a:latin typeface="Arial"/>
                <a:ea typeface="Arial"/>
                <a:cs typeface="Arial"/>
                <a:sym typeface="Arial"/>
              </a:rPr>
              <a:t>9am-1pm Judging and Practice Rounds</a:t>
            </a:r>
            <a:endParaRPr b="0" i="0" sz="17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rPr b="0" i="0" lang="en-US" sz="2100" u="none" cap="none" strike="noStrike">
                <a:solidFill>
                  <a:schemeClr val="dk1"/>
                </a:solidFill>
                <a:latin typeface="Arial"/>
                <a:ea typeface="Arial"/>
                <a:cs typeface="Arial"/>
                <a:sym typeface="Arial"/>
              </a:rPr>
              <a:t>Combined Judging, all at once</a:t>
            </a:r>
            <a:endParaRPr b="0" i="0" sz="17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rPr b="0" i="0" lang="en-US" sz="2100" u="none" cap="none" strike="noStrike">
                <a:solidFill>
                  <a:schemeClr val="dk1"/>
                </a:solidFill>
                <a:latin typeface="Arial"/>
                <a:ea typeface="Arial"/>
                <a:cs typeface="Arial"/>
                <a:sym typeface="Arial"/>
              </a:rPr>
              <a:t>At least one practice round in morning</a:t>
            </a:r>
            <a:endParaRPr b="0" i="0" sz="17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t/>
            </a:r>
            <a:endParaRPr b="0" i="0" sz="2100" u="sng"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rPr b="0" i="0" lang="en-US" sz="2100" u="sng" cap="none" strike="noStrike">
                <a:solidFill>
                  <a:schemeClr val="dk1"/>
                </a:solidFill>
                <a:latin typeface="Arial"/>
                <a:ea typeface="Arial"/>
                <a:cs typeface="Arial"/>
                <a:sym typeface="Arial"/>
              </a:rPr>
              <a:t>12:30pm</a:t>
            </a:r>
            <a:r>
              <a:rPr b="0" i="0" lang="en-US" sz="2100" u="none" cap="none" strike="noStrike">
                <a:solidFill>
                  <a:schemeClr val="dk1"/>
                </a:solidFill>
                <a:latin typeface="Arial"/>
                <a:ea typeface="Arial"/>
                <a:cs typeface="Arial"/>
                <a:sym typeface="Arial"/>
              </a:rPr>
              <a:t>  Opening Ceremony</a:t>
            </a:r>
            <a:endParaRPr b="0" i="0" sz="17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t/>
            </a:r>
            <a:endParaRPr b="0" i="0" sz="2100" u="sng"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rPr b="0" i="0" lang="en-US" sz="2100" u="sng" cap="none" strike="noStrike">
                <a:solidFill>
                  <a:schemeClr val="dk1"/>
                </a:solidFill>
                <a:latin typeface="Arial"/>
                <a:ea typeface="Arial"/>
                <a:cs typeface="Arial"/>
                <a:sym typeface="Arial"/>
              </a:rPr>
              <a:t>1pm-4pm</a:t>
            </a:r>
            <a:r>
              <a:rPr b="0" i="0" lang="en-US" sz="2100" u="none" cap="none" strike="noStrike">
                <a:solidFill>
                  <a:schemeClr val="dk1"/>
                </a:solidFill>
                <a:latin typeface="Arial"/>
                <a:ea typeface="Arial"/>
                <a:cs typeface="Arial"/>
                <a:sym typeface="Arial"/>
              </a:rPr>
              <a:t> Robot Match Rounds </a:t>
            </a:r>
            <a:endParaRPr b="0" i="0" sz="17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t/>
            </a:r>
            <a:endParaRPr b="0" i="0" sz="2100" u="sng"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800"/>
              <a:buFont typeface="Arial"/>
              <a:buNone/>
            </a:pPr>
            <a:r>
              <a:rPr b="0" i="0" lang="en-US" sz="2100" u="sng" cap="none" strike="noStrike">
                <a:solidFill>
                  <a:schemeClr val="dk1"/>
                </a:solidFill>
                <a:latin typeface="Arial"/>
                <a:ea typeface="Arial"/>
                <a:cs typeface="Arial"/>
                <a:sym typeface="Arial"/>
              </a:rPr>
              <a:t>4:30ish </a:t>
            </a:r>
            <a:r>
              <a:rPr b="0" i="0" lang="en-US" sz="2100" u="none" cap="none" strike="noStrike">
                <a:solidFill>
                  <a:schemeClr val="dk1"/>
                </a:solidFill>
                <a:latin typeface="Arial"/>
                <a:ea typeface="Arial"/>
                <a:cs typeface="Arial"/>
                <a:sym typeface="Arial"/>
              </a:rPr>
              <a:t>Awards Ceremony</a:t>
            </a:r>
            <a:endParaRPr b="0" i="0" sz="1700" u="none" cap="none" strike="noStrike">
              <a:solidFill>
                <a:srgbClr val="000000"/>
              </a:solidFill>
              <a:latin typeface="Arial"/>
              <a:ea typeface="Arial"/>
              <a:cs typeface="Arial"/>
              <a:sym typeface="Arial"/>
            </a:endParaRPr>
          </a:p>
        </p:txBody>
      </p:sp>
      <p:sp>
        <p:nvSpPr>
          <p:cNvPr id="176" name="Google Shape;176;p11"/>
          <p:cNvSpPr txBox="1"/>
          <p:nvPr/>
        </p:nvSpPr>
        <p:spPr>
          <a:xfrm>
            <a:off x="198774" y="453075"/>
            <a:ext cx="8689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Sample Schedule for Qualifiers and State</a:t>
            </a:r>
            <a:endParaRPr b="1" i="0" sz="1400" u="none" cap="none" strike="noStrike">
              <a:solidFill>
                <a:srgbClr val="000000"/>
              </a:solidFill>
              <a:latin typeface="Arial"/>
              <a:ea typeface="Arial"/>
              <a:cs typeface="Arial"/>
              <a:sym typeface="Arial"/>
            </a:endParaRPr>
          </a:p>
        </p:txBody>
      </p:sp>
      <p:pic>
        <p:nvPicPr>
          <p:cNvPr id="177" name="Google Shape;177;p11"/>
          <p:cNvPicPr preferRelativeResize="0"/>
          <p:nvPr/>
        </p:nvPicPr>
        <p:blipFill rotWithShape="1">
          <a:blip r:embed="rId3">
            <a:alphaModFix/>
          </a:blip>
          <a:srcRect b="0" l="0" r="0" t="0"/>
          <a:stretch/>
        </p:blipFill>
        <p:spPr>
          <a:xfrm>
            <a:off x="152400" y="974775"/>
            <a:ext cx="3402952" cy="2268081"/>
          </a:xfrm>
          <a:prstGeom prst="rect">
            <a:avLst/>
          </a:prstGeom>
          <a:noFill/>
          <a:ln>
            <a:noFill/>
          </a:ln>
        </p:spPr>
      </p:pic>
      <p:pic>
        <p:nvPicPr>
          <p:cNvPr id="178" name="Google Shape;178;p11"/>
          <p:cNvPicPr preferRelativeResize="0"/>
          <p:nvPr/>
        </p:nvPicPr>
        <p:blipFill rotWithShape="1">
          <a:blip r:embed="rId4">
            <a:alphaModFix/>
          </a:blip>
          <a:srcRect b="0" l="0" r="0" t="0"/>
          <a:stretch/>
        </p:blipFill>
        <p:spPr>
          <a:xfrm>
            <a:off x="152400" y="3395256"/>
            <a:ext cx="3402952" cy="22680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2016-10-01T18:29:39Z</dcterms:created>
  <dc:creator>Marco Ciavolino</dc:creator>
</cp:coreProperties>
</file>