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6" r:id="rId1"/>
  </p:sldMasterIdLst>
  <p:notesMasterIdLst>
    <p:notesMasterId r:id="rId36"/>
  </p:notesMasterIdLst>
  <p:sldIdLst>
    <p:sldId id="256" r:id="rId2"/>
    <p:sldId id="288" r:id="rId3"/>
    <p:sldId id="292" r:id="rId4"/>
    <p:sldId id="279" r:id="rId5"/>
    <p:sldId id="291" r:id="rId6"/>
    <p:sldId id="289" r:id="rId7"/>
    <p:sldId id="290" r:id="rId8"/>
    <p:sldId id="293" r:id="rId9"/>
    <p:sldId id="294" r:id="rId10"/>
    <p:sldId id="295" r:id="rId11"/>
    <p:sldId id="296" r:id="rId12"/>
    <p:sldId id="297" r:id="rId13"/>
    <p:sldId id="298" r:id="rId14"/>
    <p:sldId id="300" r:id="rId15"/>
    <p:sldId id="301" r:id="rId16"/>
    <p:sldId id="302" r:id="rId17"/>
    <p:sldId id="303" r:id="rId18"/>
    <p:sldId id="304" r:id="rId19"/>
    <p:sldId id="305" r:id="rId20"/>
    <p:sldId id="306" r:id="rId21"/>
    <p:sldId id="307" r:id="rId22"/>
    <p:sldId id="308" r:id="rId23"/>
    <p:sldId id="309" r:id="rId24"/>
    <p:sldId id="311" r:id="rId25"/>
    <p:sldId id="312" r:id="rId26"/>
    <p:sldId id="313" r:id="rId27"/>
    <p:sldId id="314" r:id="rId28"/>
    <p:sldId id="315" r:id="rId29"/>
    <p:sldId id="318" r:id="rId30"/>
    <p:sldId id="319" r:id="rId31"/>
    <p:sldId id="320" r:id="rId32"/>
    <p:sldId id="321" r:id="rId33"/>
    <p:sldId id="310" r:id="rId34"/>
    <p:sldId id="322" r:id="rId35"/>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139" d="100"/>
          <a:sy n="139" d="100"/>
        </p:scale>
        <p:origin x="2442" y="342"/>
      </p:cViewPr>
      <p:guideLst>
        <p:guide orient="horz" pos="2160"/>
        <p:guide pos="302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5455"/>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5455"/>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5455"/>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a:spLocks noGrp="1" noRot="1" noChangeAspect="1"/>
          </p:cNvSpPr>
          <p:nvPr>
            <p:ph type="sldImg" idx="2"/>
          </p:nvPr>
        </p:nvSpPr>
        <p:spPr>
          <a:xfrm>
            <a:off x="1182688" y="696913"/>
            <a:ext cx="46577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Welcome to FIRST LEGO League Judge training.</a:t>
            </a:r>
            <a:endParaRPr/>
          </a:p>
        </p:txBody>
      </p:sp>
      <p:sp>
        <p:nvSpPr>
          <p:cNvPr id="202" name="Google Shape;202;p1: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0890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53227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806112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34133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709856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73036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36790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675781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821607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74798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51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274364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235234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609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68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9655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5803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495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013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033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6777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0860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609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5605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39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2153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702310" y="4421823"/>
            <a:ext cx="561848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242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49529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4412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75124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53087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taking notes, discussing teams, and completing rubrics, be specific and share examples or evidence that supports why the team achieved a particular evaluation.  Specific comments are more helpful to teams than general impressions.</a:t>
            </a:r>
            <a:endParaRPr/>
          </a:p>
          <a:p>
            <a:pPr marL="0" lvl="0" indent="0" algn="l" rtl="0">
              <a:spcBef>
                <a:spcPts val="0"/>
              </a:spcBef>
              <a:spcAft>
                <a:spcPts val="0"/>
              </a:spcAft>
              <a:buNone/>
            </a:pPr>
            <a:endParaRPr/>
          </a:p>
        </p:txBody>
      </p:sp>
      <p:sp>
        <p:nvSpPr>
          <p:cNvPr id="425" name="Google Shape;425;p23: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8047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age">
  <p:cSld name="Blank Page">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utline with video">
  <p:cSld name="Outline with video">
    <p:spTree>
      <p:nvGrpSpPr>
        <p:cNvPr id="1" name="Shape 86"/>
        <p:cNvGrpSpPr/>
        <p:nvPr/>
      </p:nvGrpSpPr>
      <p:grpSpPr>
        <a:xfrm>
          <a:off x="0" y="0"/>
          <a:ext cx="0" cy="0"/>
          <a:chOff x="0" y="0"/>
          <a:chExt cx="0" cy="0"/>
        </a:xfrm>
      </p:grpSpPr>
      <p:sp>
        <p:nvSpPr>
          <p:cNvPr id="87" name="Google Shape;87;p14"/>
          <p:cNvSpPr>
            <a:spLocks noGrp="1"/>
          </p:cNvSpPr>
          <p:nvPr>
            <p:ph type="media" idx="2"/>
          </p:nvPr>
        </p:nvSpPr>
        <p:spPr>
          <a:xfrm>
            <a:off x="609600" y="1905000"/>
            <a:ext cx="3733800" cy="35814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R="0" lvl="4"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8" name="Google Shape;88;p14" descr="C:\Documents and Settings\dmaggio\My Documents\My Files\Pics\FLLicon_RGB.jpg"/>
          <p:cNvPicPr preferRelativeResize="0"/>
          <p:nvPr/>
        </p:nvPicPr>
        <p:blipFill rotWithShape="1">
          <a:blip r:embed="rId2">
            <a:alphaModFix/>
          </a:blip>
          <a:srcRect/>
          <a:stretch/>
        </p:blipFill>
        <p:spPr>
          <a:xfrm>
            <a:off x="7668280" y="192867"/>
            <a:ext cx="1232506" cy="1301404"/>
          </a:xfrm>
          <a:prstGeom prst="rect">
            <a:avLst/>
          </a:prstGeom>
          <a:noFill/>
          <a:ln>
            <a:noFill/>
          </a:ln>
        </p:spPr>
      </p:pic>
      <p:cxnSp>
        <p:nvCxnSpPr>
          <p:cNvPr id="89" name="Google Shape;89;p14"/>
          <p:cNvCxnSpPr/>
          <p:nvPr/>
        </p:nvCxnSpPr>
        <p:spPr>
          <a:xfrm>
            <a:off x="609600" y="1494271"/>
            <a:ext cx="6858000" cy="0"/>
          </a:xfrm>
          <a:prstGeom prst="straightConnector1">
            <a:avLst/>
          </a:prstGeom>
          <a:noFill/>
          <a:ln w="9525" cap="rnd" cmpd="sng">
            <a:solidFill>
              <a:srgbClr val="C41425"/>
            </a:solidFill>
            <a:prstDash val="solid"/>
            <a:round/>
            <a:headEnd type="none" w="sm" len="sm"/>
            <a:tailEnd type="none" w="sm" len="sm"/>
          </a:ln>
        </p:spPr>
      </p:cxnSp>
      <p:sp>
        <p:nvSpPr>
          <p:cNvPr id="90" name="Google Shape;90;p14"/>
          <p:cNvSpPr txBox="1">
            <a:spLocks noGrp="1"/>
          </p:cNvSpPr>
          <p:nvPr>
            <p:ph type="body" idx="1"/>
          </p:nvPr>
        </p:nvSpPr>
        <p:spPr>
          <a:xfrm>
            <a:off x="4648200" y="1905000"/>
            <a:ext cx="4038600" cy="3581400"/>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3200"/>
              <a:buNone/>
              <a:defRPr b="1">
                <a:solidFill>
                  <a:srgbClr val="595959"/>
                </a:solidFill>
              </a:defRPr>
            </a:lvl1pPr>
            <a:lvl2pPr marL="914400" lvl="1" indent="-431800" algn="l">
              <a:spcBef>
                <a:spcPts val="640"/>
              </a:spcBef>
              <a:spcAft>
                <a:spcPts val="0"/>
              </a:spcAft>
              <a:buClr>
                <a:srgbClr val="595959"/>
              </a:buClr>
              <a:buSzPts val="3200"/>
              <a:buChar char="–"/>
              <a:defRPr>
                <a:solidFill>
                  <a:srgbClr val="595959"/>
                </a:solidFill>
              </a:defRPr>
            </a:lvl2pPr>
            <a:lvl3pPr marL="1371600" lvl="2" indent="-431800" algn="l">
              <a:spcBef>
                <a:spcPts val="640"/>
              </a:spcBef>
              <a:spcAft>
                <a:spcPts val="0"/>
              </a:spcAft>
              <a:buSzPts val="3200"/>
              <a:buChar char="•"/>
              <a:defRPr>
                <a:solidFill>
                  <a:srgbClr val="595959"/>
                </a:solidFill>
              </a:defRPr>
            </a:lvl3pPr>
            <a:lvl4pPr marL="1828800" lvl="3" indent="-431800" algn="l">
              <a:spcBef>
                <a:spcPts val="640"/>
              </a:spcBef>
              <a:spcAft>
                <a:spcPts val="0"/>
              </a:spcAft>
              <a:buClr>
                <a:srgbClr val="595959"/>
              </a:buClr>
              <a:buSzPts val="3200"/>
              <a:buChar char="–"/>
              <a:defRPr>
                <a:solidFill>
                  <a:srgbClr val="595959"/>
                </a:solidFill>
              </a:defRPr>
            </a:lvl4pPr>
            <a:lvl5pPr marL="2286000" lvl="4" indent="-431800" algn="l">
              <a:spcBef>
                <a:spcPts val="640"/>
              </a:spcBef>
              <a:spcAft>
                <a:spcPts val="0"/>
              </a:spcAft>
              <a:buClr>
                <a:srgbClr val="595959"/>
              </a:buClr>
              <a:buSzPts val="3200"/>
              <a:buChar char="»"/>
              <a:defRPr>
                <a:solidFill>
                  <a:srgbClr val="59595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14"/>
          <p:cNvSpPr txBox="1">
            <a:spLocks noGrp="1"/>
          </p:cNvSpPr>
          <p:nvPr>
            <p:ph type="dt" idx="10"/>
          </p:nvPr>
        </p:nvSpPr>
        <p:spPr>
          <a:xfrm>
            <a:off x="609600" y="6356351"/>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ftr" idx="11"/>
          </p:nvPr>
        </p:nvSpPr>
        <p:spPr>
          <a:xfrm>
            <a:off x="3276600" y="6356351"/>
            <a:ext cx="28956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670560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bjective">
  <p:cSld name="Objective">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09600" y="274639"/>
            <a:ext cx="68580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p15" descr="C:\Documents and Settings\dmaggio\My Documents\My Files\Pics\FLLicon_RGB.jpg"/>
          <p:cNvPicPr preferRelativeResize="0"/>
          <p:nvPr/>
        </p:nvPicPr>
        <p:blipFill rotWithShape="1">
          <a:blip r:embed="rId2">
            <a:alphaModFix/>
          </a:blip>
          <a:srcRect/>
          <a:stretch/>
        </p:blipFill>
        <p:spPr>
          <a:xfrm>
            <a:off x="7668280" y="192867"/>
            <a:ext cx="1232506" cy="1301404"/>
          </a:xfrm>
          <a:prstGeom prst="rect">
            <a:avLst/>
          </a:prstGeom>
          <a:noFill/>
          <a:ln>
            <a:noFill/>
          </a:ln>
        </p:spPr>
      </p:pic>
      <p:cxnSp>
        <p:nvCxnSpPr>
          <p:cNvPr id="97" name="Google Shape;97;p15"/>
          <p:cNvCxnSpPr/>
          <p:nvPr/>
        </p:nvCxnSpPr>
        <p:spPr>
          <a:xfrm>
            <a:off x="609600" y="1494271"/>
            <a:ext cx="6858000" cy="0"/>
          </a:xfrm>
          <a:prstGeom prst="straightConnector1">
            <a:avLst/>
          </a:prstGeom>
          <a:noFill/>
          <a:ln w="9525" cap="rnd" cmpd="sng">
            <a:solidFill>
              <a:srgbClr val="C41425"/>
            </a:solidFill>
            <a:prstDash val="solid"/>
            <a:round/>
            <a:headEnd type="none" w="sm" len="sm"/>
            <a:tailEnd type="none" w="sm" len="sm"/>
          </a:ln>
        </p:spPr>
      </p:cxnSp>
      <p:sp>
        <p:nvSpPr>
          <p:cNvPr id="98" name="Google Shape;98;p15"/>
          <p:cNvSpPr txBox="1"/>
          <p:nvPr/>
        </p:nvSpPr>
        <p:spPr>
          <a:xfrm>
            <a:off x="562549" y="1701226"/>
            <a:ext cx="636905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595959"/>
                </a:solidFill>
                <a:latin typeface="Arial"/>
                <a:ea typeface="Arial"/>
                <a:cs typeface="Arial"/>
                <a:sym typeface="Arial"/>
              </a:rPr>
              <a:t>After completing this part of the training…</a:t>
            </a:r>
            <a:endParaRPr sz="2400" b="1" i="1">
              <a:solidFill>
                <a:srgbClr val="595959"/>
              </a:solidFill>
              <a:latin typeface="Arial"/>
              <a:ea typeface="Arial"/>
              <a:cs typeface="Arial"/>
              <a:sym typeface="Arial"/>
            </a:endParaRPr>
          </a:p>
        </p:txBody>
      </p:sp>
      <p:sp>
        <p:nvSpPr>
          <p:cNvPr id="99" name="Google Shape;99;p15"/>
          <p:cNvSpPr>
            <a:spLocks noGrp="1"/>
          </p:cNvSpPr>
          <p:nvPr>
            <p:ph type="pic" idx="2"/>
          </p:nvPr>
        </p:nvSpPr>
        <p:spPr>
          <a:xfrm>
            <a:off x="609600" y="2625003"/>
            <a:ext cx="4267200" cy="293759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R="0" lvl="4"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Google Shape;100;p15"/>
          <p:cNvSpPr txBox="1">
            <a:spLocks noGrp="1"/>
          </p:cNvSpPr>
          <p:nvPr>
            <p:ph type="body" idx="1"/>
          </p:nvPr>
        </p:nvSpPr>
        <p:spPr>
          <a:xfrm>
            <a:off x="5105400" y="2590800"/>
            <a:ext cx="3657600" cy="2971800"/>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2400"/>
              <a:buFont typeface="Arial"/>
              <a:buNone/>
              <a:defRPr sz="2400">
                <a:solidFill>
                  <a:srgbClr val="595959"/>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609600" y="6356351"/>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Google Shape;102;p15"/>
          <p:cNvSpPr txBox="1">
            <a:spLocks noGrp="1"/>
          </p:cNvSpPr>
          <p:nvPr>
            <p:ph type="ftr" idx="11"/>
          </p:nvPr>
        </p:nvSpPr>
        <p:spPr>
          <a:xfrm>
            <a:off x="3276600" y="6356351"/>
            <a:ext cx="28956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670560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4"/>
        <p:cNvGrpSpPr/>
        <p:nvPr/>
      </p:nvGrpSpPr>
      <p:grpSpPr>
        <a:xfrm>
          <a:off x="0" y="0"/>
          <a:ext cx="0" cy="0"/>
          <a:chOff x="0" y="0"/>
          <a:chExt cx="0" cy="0"/>
        </a:xfrm>
      </p:grpSpPr>
      <p:sp>
        <p:nvSpPr>
          <p:cNvPr id="105" name="Google Shape;105;p16"/>
          <p:cNvSpPr/>
          <p:nvPr/>
        </p:nvSpPr>
        <p:spPr>
          <a:xfrm>
            <a:off x="609600" y="609600"/>
            <a:ext cx="8001000" cy="5715000"/>
          </a:xfrm>
          <a:prstGeom prst="roundRect">
            <a:avLst>
              <a:gd name="adj" fmla="val 16667"/>
            </a:avLst>
          </a:prstGeom>
          <a:noFill/>
          <a:ln w="9525" cap="rnd" cmpd="sng">
            <a:solidFill>
              <a:srgbClr val="C4142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06" name="Google Shape;106;p16" descr="http://www.usfirst.org/uploadedImages/Robotics_Programs/FRC/FRC_Communications_Resource_Center/Branding_and_Logos/FLLicon_RGB.jpg"/>
          <p:cNvPicPr preferRelativeResize="0"/>
          <p:nvPr/>
        </p:nvPicPr>
        <p:blipFill rotWithShape="1">
          <a:blip r:embed="rId2">
            <a:alphaModFix/>
          </a:blip>
          <a:srcRect/>
          <a:stretch/>
        </p:blipFill>
        <p:spPr>
          <a:xfrm>
            <a:off x="7591734" y="126653"/>
            <a:ext cx="1323666" cy="1397347"/>
          </a:xfrm>
          <a:prstGeom prst="rect">
            <a:avLst/>
          </a:prstGeom>
          <a:noFill/>
          <a:ln>
            <a:noFill/>
          </a:ln>
        </p:spPr>
      </p:pic>
      <p:sp>
        <p:nvSpPr>
          <p:cNvPr id="107" name="Google Shape;107;p16"/>
          <p:cNvSpPr txBox="1">
            <a:spLocks noGrp="1"/>
          </p:cNvSpPr>
          <p:nvPr>
            <p:ph type="title"/>
          </p:nvPr>
        </p:nvSpPr>
        <p:spPr>
          <a:xfrm>
            <a:off x="685800" y="1676401"/>
            <a:ext cx="7772400" cy="13620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3600"/>
              <a:buFont typeface="Arial"/>
              <a:buNone/>
              <a:defRPr sz="36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6"/>
          <p:cNvSpPr txBox="1">
            <a:spLocks noGrp="1"/>
          </p:cNvSpPr>
          <p:nvPr>
            <p:ph type="body" idx="1"/>
          </p:nvPr>
        </p:nvSpPr>
        <p:spPr>
          <a:xfrm>
            <a:off x="685800" y="3048001"/>
            <a:ext cx="7772400" cy="1500187"/>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9" name="Google Shape;109;p16"/>
          <p:cNvSpPr txBox="1">
            <a:spLocks noGrp="1"/>
          </p:cNvSpPr>
          <p:nvPr>
            <p:ph type="dt" idx="10"/>
          </p:nvPr>
        </p:nvSpPr>
        <p:spPr>
          <a:xfrm>
            <a:off x="609600" y="6356351"/>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6"/>
          <p:cNvSpPr txBox="1">
            <a:spLocks noGrp="1"/>
          </p:cNvSpPr>
          <p:nvPr>
            <p:ph type="ftr" idx="11"/>
          </p:nvPr>
        </p:nvSpPr>
        <p:spPr>
          <a:xfrm>
            <a:off x="3276600" y="6356351"/>
            <a:ext cx="28956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6"/>
          <p:cNvSpPr txBox="1">
            <a:spLocks noGrp="1"/>
          </p:cNvSpPr>
          <p:nvPr>
            <p:ph type="sldNum" idx="12"/>
          </p:nvPr>
        </p:nvSpPr>
        <p:spPr>
          <a:xfrm>
            <a:off x="670560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7"/>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8"/>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2">
  <p:cSld name="1_Title Slide 2">
    <p:spTree>
      <p:nvGrpSpPr>
        <p:cNvPr id="1" name="Shape 17"/>
        <p:cNvGrpSpPr/>
        <p:nvPr/>
      </p:nvGrpSpPr>
      <p:grpSpPr>
        <a:xfrm>
          <a:off x="0" y="0"/>
          <a:ext cx="0" cy="0"/>
          <a:chOff x="0" y="0"/>
          <a:chExt cx="0" cy="0"/>
        </a:xfrm>
      </p:grpSpPr>
      <p:grpSp>
        <p:nvGrpSpPr>
          <p:cNvPr id="18" name="Google Shape;18;p2"/>
          <p:cNvGrpSpPr/>
          <p:nvPr/>
        </p:nvGrpSpPr>
        <p:grpSpPr>
          <a:xfrm>
            <a:off x="0" y="-1"/>
            <a:ext cx="9144000" cy="6055895"/>
            <a:chOff x="0" y="-1"/>
            <a:chExt cx="9144000" cy="6055895"/>
          </a:xfrm>
        </p:grpSpPr>
        <p:pic>
          <p:nvPicPr>
            <p:cNvPr id="19" name="Google Shape;19;p2"/>
            <p:cNvPicPr preferRelativeResize="0"/>
            <p:nvPr/>
          </p:nvPicPr>
          <p:blipFill rotWithShape="1">
            <a:blip r:embed="rId2">
              <a:alphaModFix/>
            </a:blip>
            <a:srcRect/>
            <a:stretch/>
          </p:blipFill>
          <p:spPr>
            <a:xfrm>
              <a:off x="0" y="-1"/>
              <a:ext cx="9144000" cy="6055895"/>
            </a:xfrm>
            <a:prstGeom prst="rect">
              <a:avLst/>
            </a:prstGeom>
            <a:noFill/>
            <a:ln>
              <a:noFill/>
            </a:ln>
          </p:spPr>
        </p:pic>
        <p:pic>
          <p:nvPicPr>
            <p:cNvPr id="20" name="Google Shape;20;p2"/>
            <p:cNvPicPr preferRelativeResize="0"/>
            <p:nvPr/>
          </p:nvPicPr>
          <p:blipFill rotWithShape="1">
            <a:blip r:embed="rId3">
              <a:alphaModFix/>
            </a:blip>
            <a:srcRect/>
            <a:stretch/>
          </p:blipFill>
          <p:spPr>
            <a:xfrm>
              <a:off x="0" y="5416215"/>
              <a:ext cx="9144000" cy="311727"/>
            </a:xfrm>
            <a:prstGeom prst="rect">
              <a:avLst/>
            </a:prstGeom>
            <a:noFill/>
            <a:ln>
              <a:noFill/>
            </a:ln>
          </p:spPr>
        </p:pic>
      </p:grpSp>
      <p:sp>
        <p:nvSpPr>
          <p:cNvPr id="21" name="Google Shape;21;p2"/>
          <p:cNvSpPr txBox="1">
            <a:spLocks noGrp="1"/>
          </p:cNvSpPr>
          <p:nvPr>
            <p:ph type="title"/>
          </p:nvPr>
        </p:nvSpPr>
        <p:spPr>
          <a:xfrm>
            <a:off x="3381153" y="1553425"/>
            <a:ext cx="5113560" cy="150034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body" idx="1"/>
          </p:nvPr>
        </p:nvSpPr>
        <p:spPr>
          <a:xfrm>
            <a:off x="3381153" y="3027030"/>
            <a:ext cx="5113560" cy="1013356"/>
          </a:xfrm>
          <a:prstGeom prst="rect">
            <a:avLst/>
          </a:prstGeom>
          <a:noFill/>
          <a:ln>
            <a:noFill/>
          </a:ln>
        </p:spPr>
        <p:txBody>
          <a:bodyPr spcFirstLastPara="1" wrap="square" lIns="91425" tIns="45700" rIns="91425" bIns="45700" anchor="t" anchorCtr="0">
            <a:noAutofit/>
          </a:bodyPr>
          <a:lstStyle>
            <a:lvl1pPr marL="457200" lvl="0" indent="-228600" algn="ctr">
              <a:spcBef>
                <a:spcPts val="560"/>
              </a:spcBef>
              <a:spcAft>
                <a:spcPts val="0"/>
              </a:spcAft>
              <a:buSzPts val="2800"/>
              <a:buNone/>
              <a:defRPr sz="2800" b="0" i="1">
                <a:solidFill>
                  <a:srgbClr val="7F7F7F"/>
                </a:solidFill>
                <a:latin typeface="Arial"/>
                <a:ea typeface="Arial"/>
                <a:cs typeface="Arial"/>
                <a:sym typeface="Aria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pic>
        <p:nvPicPr>
          <p:cNvPr id="23" name="Google Shape;23;p2"/>
          <p:cNvPicPr preferRelativeResize="0"/>
          <p:nvPr/>
        </p:nvPicPr>
        <p:blipFill rotWithShape="1">
          <a:blip r:embed="rId4">
            <a:alphaModFix/>
          </a:blip>
          <a:srcRect/>
          <a:stretch/>
        </p:blipFill>
        <p:spPr>
          <a:xfrm>
            <a:off x="745270" y="1553425"/>
            <a:ext cx="2093192" cy="2486960"/>
          </a:xfrm>
          <a:prstGeom prst="rect">
            <a:avLst/>
          </a:prstGeom>
          <a:noFill/>
          <a:ln>
            <a:noFill/>
          </a:ln>
        </p:spPr>
      </p:pic>
    </p:spTree>
    <p:extLst>
      <p:ext uri="{BB962C8B-B14F-4D97-AF65-F5344CB8AC3E}">
        <p14:creationId xmlns:p14="http://schemas.microsoft.com/office/powerpoint/2010/main" val="101210983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8"/>
        <p:cNvGrpSpPr/>
        <p:nvPr/>
      </p:nvGrpSpPr>
      <p:grpSpPr>
        <a:xfrm>
          <a:off x="0" y="0"/>
          <a:ext cx="0" cy="0"/>
          <a:chOff x="0" y="0"/>
          <a:chExt cx="0" cy="0"/>
        </a:xfrm>
      </p:grpSpPr>
      <p:pic>
        <p:nvPicPr>
          <p:cNvPr id="39" name="Google Shape;39;p6" descr="FIRST-collage-plain.jpg"/>
          <p:cNvPicPr preferRelativeResize="0"/>
          <p:nvPr/>
        </p:nvPicPr>
        <p:blipFill rotWithShape="1">
          <a:blip r:embed="rId2">
            <a:alphaModFix/>
          </a:blip>
          <a:srcRect b="13970"/>
          <a:stretch/>
        </p:blipFill>
        <p:spPr>
          <a:xfrm>
            <a:off x="0" y="0"/>
            <a:ext cx="9144000" cy="5899959"/>
          </a:xfrm>
          <a:prstGeom prst="rect">
            <a:avLst/>
          </a:prstGeom>
          <a:noFill/>
          <a:ln>
            <a:noFill/>
          </a:ln>
        </p:spPr>
      </p:pic>
      <p:sp>
        <p:nvSpPr>
          <p:cNvPr id="40" name="Google Shape;40;p6"/>
          <p:cNvSpPr/>
          <p:nvPr/>
        </p:nvSpPr>
        <p:spPr>
          <a:xfrm>
            <a:off x="-79248" y="1511508"/>
            <a:ext cx="9299448" cy="1670963"/>
          </a:xfrm>
          <a:prstGeom prst="ellipse">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41" name="Google Shape;41;p6"/>
          <p:cNvPicPr preferRelativeResize="0"/>
          <p:nvPr/>
        </p:nvPicPr>
        <p:blipFill rotWithShape="1">
          <a:blip r:embed="rId3">
            <a:alphaModFix/>
          </a:blip>
          <a:srcRect/>
          <a:stretch/>
        </p:blipFill>
        <p:spPr>
          <a:xfrm>
            <a:off x="0" y="5264972"/>
            <a:ext cx="9144000" cy="1614372"/>
          </a:xfrm>
          <a:prstGeom prst="rect">
            <a:avLst/>
          </a:prstGeom>
          <a:noFill/>
          <a:ln>
            <a:noFill/>
          </a:ln>
        </p:spPr>
      </p:pic>
      <p:pic>
        <p:nvPicPr>
          <p:cNvPr id="42" name="Google Shape;42;p6"/>
          <p:cNvPicPr preferRelativeResize="0"/>
          <p:nvPr/>
        </p:nvPicPr>
        <p:blipFill rotWithShape="1">
          <a:blip r:embed="rId4">
            <a:alphaModFix/>
          </a:blip>
          <a:srcRect/>
          <a:stretch/>
        </p:blipFill>
        <p:spPr>
          <a:xfrm>
            <a:off x="457197" y="1882587"/>
            <a:ext cx="1530489" cy="1147867"/>
          </a:xfrm>
          <a:prstGeom prst="rect">
            <a:avLst/>
          </a:prstGeom>
          <a:noFill/>
          <a:ln>
            <a:noFill/>
          </a:ln>
        </p:spPr>
      </p:pic>
      <p:sp>
        <p:nvSpPr>
          <p:cNvPr id="43" name="Google Shape;43;p6"/>
          <p:cNvSpPr txBox="1">
            <a:spLocks noGrp="1"/>
          </p:cNvSpPr>
          <p:nvPr>
            <p:ph type="title"/>
          </p:nvPr>
        </p:nvSpPr>
        <p:spPr>
          <a:xfrm>
            <a:off x="2674469" y="1763058"/>
            <a:ext cx="6116918" cy="144929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4" name="Google Shape;44;p6"/>
          <p:cNvCxnSpPr/>
          <p:nvPr/>
        </p:nvCxnSpPr>
        <p:spPr>
          <a:xfrm>
            <a:off x="2360704" y="1541390"/>
            <a:ext cx="0" cy="1969786"/>
          </a:xfrm>
          <a:prstGeom prst="straightConnector1">
            <a:avLst/>
          </a:prstGeom>
          <a:noFill/>
          <a:ln w="12700" cap="flat" cmpd="sng">
            <a:solidFill>
              <a:srgbClr val="6E7274"/>
            </a:solidFill>
            <a:prstDash val="solid"/>
            <a:miter lim="800000"/>
            <a:headEnd type="none" w="sm" len="sm"/>
            <a:tailEnd type="none" w="sm" len="sm"/>
          </a:ln>
        </p:spPr>
      </p:cxn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457200" y="1550665"/>
            <a:ext cx="8229600" cy="4333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2400"/>
              <a:buNone/>
              <a:defRPr sz="2400" b="1">
                <a:solidFill>
                  <a:srgbClr val="3165CA"/>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7"/>
          <p:cNvSpPr txBox="1">
            <a:spLocks noGrp="1"/>
          </p:cNvSpPr>
          <p:nvPr>
            <p:ph type="body" idx="2"/>
          </p:nvPr>
        </p:nvSpPr>
        <p:spPr>
          <a:xfrm>
            <a:off x="457200" y="1984053"/>
            <a:ext cx="8229600" cy="3608830"/>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2000"/>
              <a:buNone/>
              <a:defRPr sz="20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7"/>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457200" y="1713115"/>
            <a:ext cx="4038600" cy="4312321"/>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400"/>
              </a:spcBef>
              <a:spcAft>
                <a:spcPts val="0"/>
              </a:spcAft>
              <a:buSzPts val="2000"/>
              <a:buChar char="•"/>
              <a:defRPr sz="20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3" name="Google Shape;53;p8"/>
          <p:cNvSpPr txBox="1">
            <a:spLocks noGrp="1"/>
          </p:cNvSpPr>
          <p:nvPr>
            <p:ph type="body" idx="2"/>
          </p:nvPr>
        </p:nvSpPr>
        <p:spPr>
          <a:xfrm>
            <a:off x="4648200" y="1713115"/>
            <a:ext cx="4038600" cy="4312321"/>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400"/>
              </a:spcBef>
              <a:spcAft>
                <a:spcPts val="0"/>
              </a:spcAft>
              <a:buSzPts val="2000"/>
              <a:buChar char="•"/>
              <a:defRPr sz="20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4" name="Google Shape;54;p8"/>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5"/>
        <p:cNvGrpSpPr/>
        <p:nvPr/>
      </p:nvGrpSpPr>
      <p:grpSpPr>
        <a:xfrm>
          <a:off x="0" y="0"/>
          <a:ext cx="0" cy="0"/>
          <a:chOff x="0" y="0"/>
          <a:chExt cx="0" cy="0"/>
        </a:xfrm>
      </p:grpSpPr>
      <p:sp>
        <p:nvSpPr>
          <p:cNvPr id="56" name="Google Shape;56;p9"/>
          <p:cNvSpPr txBox="1">
            <a:spLocks noGrp="1"/>
          </p:cNvSpPr>
          <p:nvPr>
            <p:ph type="body" idx="1"/>
          </p:nvPr>
        </p:nvSpPr>
        <p:spPr>
          <a:xfrm>
            <a:off x="3575050" y="1676401"/>
            <a:ext cx="5111750" cy="4146550"/>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3200"/>
              <a:buNone/>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676401"/>
            <a:ext cx="3008313" cy="414655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b="1" i="1">
                <a:latin typeface="Arial"/>
                <a:ea typeface="Arial"/>
                <a:cs typeface="Arial"/>
                <a:sym typeface="Aria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rge Photo">
  <p:cSld name="Large Photo">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a:spLocks noGrp="1"/>
          </p:cNvSpPr>
          <p:nvPr>
            <p:ph type="pic" idx="2"/>
          </p:nvPr>
        </p:nvSpPr>
        <p:spPr>
          <a:xfrm>
            <a:off x="1719219" y="1761448"/>
            <a:ext cx="5607016" cy="3597362"/>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R="0" lvl="4"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Google Shape;63;p10"/>
          <p:cNvSpPr txBox="1">
            <a:spLocks noGrp="1"/>
          </p:cNvSpPr>
          <p:nvPr>
            <p:ph type="body" idx="1"/>
          </p:nvPr>
        </p:nvSpPr>
        <p:spPr>
          <a:xfrm>
            <a:off x="1719218" y="5479368"/>
            <a:ext cx="5607017" cy="383516"/>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b="1" i="1">
                <a:latin typeface="Arial"/>
                <a:ea typeface="Arial"/>
                <a:cs typeface="Arial"/>
                <a:sym typeface="Arial"/>
              </a:defRPr>
            </a:lvl1pPr>
            <a:lvl2pPr marL="914400" lvl="1" indent="-228600" algn="l">
              <a:spcBef>
                <a:spcPts val="640"/>
              </a:spcBef>
              <a:spcAft>
                <a:spcPts val="0"/>
              </a:spcAft>
              <a:buClr>
                <a:schemeClr val="dk1"/>
              </a:buClr>
              <a:buSzPts val="3200"/>
              <a:buNone/>
              <a:defRPr/>
            </a:lvl2pPr>
            <a:lvl3pPr marL="1371600" lvl="2" indent="-228600" algn="l">
              <a:spcBef>
                <a:spcPts val="640"/>
              </a:spcBef>
              <a:spcAft>
                <a:spcPts val="0"/>
              </a:spcAft>
              <a:buSzPts val="3200"/>
              <a:buNone/>
              <a:defRPr/>
            </a:lvl3pPr>
            <a:lvl4pPr marL="1828800" lvl="3" indent="-228600" algn="l">
              <a:spcBef>
                <a:spcPts val="640"/>
              </a:spcBef>
              <a:spcAft>
                <a:spcPts val="0"/>
              </a:spcAft>
              <a:buClr>
                <a:schemeClr val="dk1"/>
              </a:buClr>
              <a:buSzPts val="3200"/>
              <a:buNone/>
              <a:defRPr/>
            </a:lvl4pPr>
            <a:lvl5pPr marL="2286000" lvl="4" indent="-228600" algn="l">
              <a:spcBef>
                <a:spcPts val="640"/>
              </a:spcBef>
              <a:spcAft>
                <a:spcPts val="0"/>
              </a:spcAft>
              <a:buClr>
                <a:schemeClr val="dk1"/>
              </a:buClr>
              <a:buSzPts val="3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10"/>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Photos">
  <p:cSld name="2 Photos">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a:spLocks noGrp="1"/>
          </p:cNvSpPr>
          <p:nvPr>
            <p:ph type="pic" idx="2"/>
          </p:nvPr>
        </p:nvSpPr>
        <p:spPr>
          <a:xfrm>
            <a:off x="457200" y="1761454"/>
            <a:ext cx="3886200" cy="358672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R="0" lvl="4"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 name="Google Shape;68;p11"/>
          <p:cNvSpPr txBox="1">
            <a:spLocks noGrp="1"/>
          </p:cNvSpPr>
          <p:nvPr>
            <p:ph type="body" idx="1"/>
          </p:nvPr>
        </p:nvSpPr>
        <p:spPr>
          <a:xfrm>
            <a:off x="457201" y="5468735"/>
            <a:ext cx="3886200" cy="383516"/>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b="1" i="1">
                <a:latin typeface="Arial"/>
                <a:ea typeface="Arial"/>
                <a:cs typeface="Arial"/>
                <a:sym typeface="Arial"/>
              </a:defRPr>
            </a:lvl1pPr>
            <a:lvl2pPr marL="914400" lvl="1" indent="-228600" algn="l">
              <a:spcBef>
                <a:spcPts val="640"/>
              </a:spcBef>
              <a:spcAft>
                <a:spcPts val="0"/>
              </a:spcAft>
              <a:buClr>
                <a:schemeClr val="dk1"/>
              </a:buClr>
              <a:buSzPts val="3200"/>
              <a:buNone/>
              <a:defRPr/>
            </a:lvl2pPr>
            <a:lvl3pPr marL="1371600" lvl="2" indent="-228600" algn="l">
              <a:spcBef>
                <a:spcPts val="640"/>
              </a:spcBef>
              <a:spcAft>
                <a:spcPts val="0"/>
              </a:spcAft>
              <a:buSzPts val="3200"/>
              <a:buNone/>
              <a:defRPr/>
            </a:lvl3pPr>
            <a:lvl4pPr marL="1828800" lvl="3" indent="-228600" algn="l">
              <a:spcBef>
                <a:spcPts val="640"/>
              </a:spcBef>
              <a:spcAft>
                <a:spcPts val="0"/>
              </a:spcAft>
              <a:buClr>
                <a:schemeClr val="dk1"/>
              </a:buClr>
              <a:buSzPts val="3200"/>
              <a:buNone/>
              <a:defRPr/>
            </a:lvl4pPr>
            <a:lvl5pPr marL="2286000" lvl="4" indent="-228600" algn="l">
              <a:spcBef>
                <a:spcPts val="640"/>
              </a:spcBef>
              <a:spcAft>
                <a:spcPts val="0"/>
              </a:spcAft>
              <a:buClr>
                <a:schemeClr val="dk1"/>
              </a:buClr>
              <a:buSzPts val="3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 name="Google Shape;69;p11"/>
          <p:cNvSpPr>
            <a:spLocks noGrp="1"/>
          </p:cNvSpPr>
          <p:nvPr>
            <p:ph type="pic" idx="3"/>
          </p:nvPr>
        </p:nvSpPr>
        <p:spPr>
          <a:xfrm>
            <a:off x="4800600" y="1761454"/>
            <a:ext cx="3886200" cy="358672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R="0" lvl="4"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4"/>
          </p:nvPr>
        </p:nvSpPr>
        <p:spPr>
          <a:xfrm>
            <a:off x="4800601" y="5468735"/>
            <a:ext cx="3886200" cy="383516"/>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b="1" i="1">
                <a:latin typeface="Arial"/>
                <a:ea typeface="Arial"/>
                <a:cs typeface="Arial"/>
                <a:sym typeface="Arial"/>
              </a:defRPr>
            </a:lvl1pPr>
            <a:lvl2pPr marL="914400" lvl="1" indent="-228600" algn="l">
              <a:spcBef>
                <a:spcPts val="640"/>
              </a:spcBef>
              <a:spcAft>
                <a:spcPts val="0"/>
              </a:spcAft>
              <a:buClr>
                <a:schemeClr val="dk1"/>
              </a:buClr>
              <a:buSzPts val="3200"/>
              <a:buNone/>
              <a:defRPr/>
            </a:lvl2pPr>
            <a:lvl3pPr marL="1371600" lvl="2" indent="-228600" algn="l">
              <a:spcBef>
                <a:spcPts val="640"/>
              </a:spcBef>
              <a:spcAft>
                <a:spcPts val="0"/>
              </a:spcAft>
              <a:buSzPts val="3200"/>
              <a:buNone/>
              <a:defRPr/>
            </a:lvl3pPr>
            <a:lvl4pPr marL="1828800" lvl="3" indent="-228600" algn="l">
              <a:spcBef>
                <a:spcPts val="640"/>
              </a:spcBef>
              <a:spcAft>
                <a:spcPts val="0"/>
              </a:spcAft>
              <a:buClr>
                <a:schemeClr val="dk1"/>
              </a:buClr>
              <a:buSzPts val="3200"/>
              <a:buNone/>
              <a:defRPr/>
            </a:lvl4pPr>
            <a:lvl5pPr marL="2286000" lvl="4" indent="-228600" algn="l">
              <a:spcBef>
                <a:spcPts val="640"/>
              </a:spcBef>
              <a:spcAft>
                <a:spcPts val="0"/>
              </a:spcAft>
              <a:buClr>
                <a:schemeClr val="dk1"/>
              </a:buClr>
              <a:buSzPts val="3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2"/>
          <p:cNvSpPr txBox="1"/>
          <p:nvPr/>
        </p:nvSpPr>
        <p:spPr>
          <a:xfrm>
            <a:off x="457200" y="1648060"/>
            <a:ext cx="636905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595959"/>
                </a:solidFill>
                <a:latin typeface="Arial"/>
                <a:ea typeface="Arial"/>
                <a:cs typeface="Arial"/>
                <a:sym typeface="Arial"/>
              </a:rPr>
              <a:t>After completing this part of the training…</a:t>
            </a:r>
            <a:endParaRPr sz="2400" b="1" i="1">
              <a:solidFill>
                <a:srgbClr val="595959"/>
              </a:solidFill>
              <a:latin typeface="Arial"/>
              <a:ea typeface="Arial"/>
              <a:cs typeface="Arial"/>
              <a:sym typeface="Arial"/>
            </a:endParaRPr>
          </a:p>
        </p:txBody>
      </p:sp>
      <p:sp>
        <p:nvSpPr>
          <p:cNvPr id="76" name="Google Shape;76;p12"/>
          <p:cNvSpPr>
            <a:spLocks noGrp="1"/>
          </p:cNvSpPr>
          <p:nvPr>
            <p:ph type="pic" idx="2"/>
          </p:nvPr>
        </p:nvSpPr>
        <p:spPr>
          <a:xfrm>
            <a:off x="457200" y="2268253"/>
            <a:ext cx="4267200" cy="2971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R="0" lvl="4"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body" idx="1"/>
          </p:nvPr>
        </p:nvSpPr>
        <p:spPr>
          <a:xfrm>
            <a:off x="4953000" y="2268253"/>
            <a:ext cx="3657600" cy="2971800"/>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2400"/>
              <a:buFont typeface="Arial"/>
              <a:buNone/>
              <a:defRPr sz="2400">
                <a:solidFill>
                  <a:srgbClr val="595959"/>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78"/>
        <p:cNvGrpSpPr/>
        <p:nvPr/>
      </p:nvGrpSpPr>
      <p:grpSpPr>
        <a:xfrm>
          <a:off x="0" y="0"/>
          <a:ext cx="0" cy="0"/>
          <a:chOff x="0" y="0"/>
          <a:chExt cx="0" cy="0"/>
        </a:xfrm>
      </p:grpSpPr>
      <p:grpSp>
        <p:nvGrpSpPr>
          <p:cNvPr id="79" name="Google Shape;79;p13"/>
          <p:cNvGrpSpPr/>
          <p:nvPr/>
        </p:nvGrpSpPr>
        <p:grpSpPr>
          <a:xfrm>
            <a:off x="0" y="-1"/>
            <a:ext cx="9144000" cy="6055895"/>
            <a:chOff x="0" y="-1"/>
            <a:chExt cx="9144000" cy="6055895"/>
          </a:xfrm>
        </p:grpSpPr>
        <p:pic>
          <p:nvPicPr>
            <p:cNvPr id="80" name="Google Shape;80;p13"/>
            <p:cNvPicPr preferRelativeResize="0"/>
            <p:nvPr/>
          </p:nvPicPr>
          <p:blipFill rotWithShape="1">
            <a:blip r:embed="rId2">
              <a:alphaModFix/>
            </a:blip>
            <a:srcRect/>
            <a:stretch/>
          </p:blipFill>
          <p:spPr>
            <a:xfrm>
              <a:off x="0" y="-1"/>
              <a:ext cx="9144000" cy="6055895"/>
            </a:xfrm>
            <a:prstGeom prst="rect">
              <a:avLst/>
            </a:prstGeom>
            <a:noFill/>
            <a:ln>
              <a:noFill/>
            </a:ln>
          </p:spPr>
        </p:pic>
        <p:pic>
          <p:nvPicPr>
            <p:cNvPr id="81" name="Google Shape;81;p13"/>
            <p:cNvPicPr preferRelativeResize="0"/>
            <p:nvPr/>
          </p:nvPicPr>
          <p:blipFill rotWithShape="1">
            <a:blip r:embed="rId3">
              <a:alphaModFix/>
            </a:blip>
            <a:srcRect/>
            <a:stretch/>
          </p:blipFill>
          <p:spPr>
            <a:xfrm>
              <a:off x="0" y="5416215"/>
              <a:ext cx="9144000" cy="311727"/>
            </a:xfrm>
            <a:prstGeom prst="rect">
              <a:avLst/>
            </a:prstGeom>
            <a:noFill/>
            <a:ln>
              <a:noFill/>
            </a:ln>
          </p:spPr>
        </p:pic>
      </p:grpSp>
      <p:sp>
        <p:nvSpPr>
          <p:cNvPr id="82" name="Google Shape;82;p13"/>
          <p:cNvSpPr txBox="1">
            <a:spLocks noGrp="1"/>
          </p:cNvSpPr>
          <p:nvPr>
            <p:ph type="title"/>
          </p:nvPr>
        </p:nvSpPr>
        <p:spPr>
          <a:xfrm>
            <a:off x="722313" y="473617"/>
            <a:ext cx="7772400" cy="889502"/>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body" idx="1"/>
          </p:nvPr>
        </p:nvSpPr>
        <p:spPr>
          <a:xfrm>
            <a:off x="722313" y="1446028"/>
            <a:ext cx="7772400" cy="3498111"/>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2800"/>
              <a:buNone/>
              <a:defRPr sz="2800" b="0" i="0">
                <a:solidFill>
                  <a:srgbClr val="7F7F7F"/>
                </a:solidFill>
                <a:latin typeface="Arial"/>
                <a:ea typeface="Arial"/>
                <a:cs typeface="Arial"/>
                <a:sym typeface="Aria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4" name="Google Shape;84;p13"/>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p:nvPr/>
        </p:nvSpPr>
        <p:spPr>
          <a:xfrm>
            <a:off x="329609" y="255181"/>
            <a:ext cx="8537944" cy="5007935"/>
          </a:xfrm>
          <a:prstGeom prst="roundRect">
            <a:avLst>
              <a:gd name="adj" fmla="val 16667"/>
            </a:avLst>
          </a:prstGeom>
          <a:noFill/>
          <a:ln w="9525" cap="rnd" cmpd="sng">
            <a:solidFill>
              <a:srgbClr val="C4142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7">
            <a:alphaModFix/>
          </a:blip>
          <a:srcRect/>
          <a:stretch/>
        </p:blipFill>
        <p:spPr>
          <a:xfrm>
            <a:off x="0" y="0"/>
            <a:ext cx="9144000" cy="1371600"/>
          </a:xfrm>
          <a:prstGeom prst="rect">
            <a:avLst/>
          </a:prstGeom>
          <a:noFill/>
          <a:ln>
            <a:noFill/>
          </a:ln>
        </p:spPr>
      </p:pic>
      <p:sp>
        <p:nvSpPr>
          <p:cNvPr id="11" name="Google Shape;11;p1"/>
          <p:cNvSpPr txBox="1"/>
          <p:nvPr/>
        </p:nvSpPr>
        <p:spPr>
          <a:xfrm>
            <a:off x="8619744" y="6369378"/>
            <a:ext cx="609600" cy="22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i="0" u="none" strike="noStrike" cap="none">
                <a:solidFill>
                  <a:schemeClr val="dk1"/>
                </a:solidFill>
                <a:latin typeface="Arial"/>
                <a:ea typeface="Arial"/>
                <a:cs typeface="Arial"/>
                <a:sym typeface="Arial"/>
              </a:rPr>
              <a:t> </a:t>
            </a: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pic>
        <p:nvPicPr>
          <p:cNvPr id="12" name="Google Shape;12;p1"/>
          <p:cNvPicPr preferRelativeResize="0"/>
          <p:nvPr/>
        </p:nvPicPr>
        <p:blipFill rotWithShape="1">
          <a:blip r:embed="rId18">
            <a:alphaModFix/>
          </a:blip>
          <a:srcRect/>
          <a:stretch/>
        </p:blipFill>
        <p:spPr>
          <a:xfrm>
            <a:off x="393700" y="6109697"/>
            <a:ext cx="8348751" cy="566947"/>
          </a:xfrm>
          <a:prstGeom prst="rect">
            <a:avLst/>
          </a:prstGeom>
          <a:noFill/>
          <a:ln>
            <a:noFill/>
          </a:ln>
        </p:spPr>
      </p:pic>
      <p:pic>
        <p:nvPicPr>
          <p:cNvPr id="13" name="Google Shape;13;p1"/>
          <p:cNvPicPr preferRelativeResize="0"/>
          <p:nvPr/>
        </p:nvPicPr>
        <p:blipFill rotWithShape="1">
          <a:blip r:embed="rId19">
            <a:alphaModFix/>
          </a:blip>
          <a:srcRect/>
          <a:stretch/>
        </p:blipFill>
        <p:spPr>
          <a:xfrm>
            <a:off x="0" y="1059873"/>
            <a:ext cx="9144000" cy="311727"/>
          </a:xfrm>
          <a:prstGeom prst="rect">
            <a:avLst/>
          </a:prstGeom>
          <a:noFill/>
          <a:ln>
            <a:noFill/>
          </a:ln>
        </p:spPr>
      </p:pic>
      <p:sp>
        <p:nvSpPr>
          <p:cNvPr id="14" name="Google Shape;14;p1"/>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1"/>
          <p:cNvSpPr txBox="1">
            <a:spLocks noGrp="1"/>
          </p:cNvSpPr>
          <p:nvPr>
            <p:ph type="body" idx="1"/>
          </p:nvPr>
        </p:nvSpPr>
        <p:spPr>
          <a:xfrm>
            <a:off x="457200" y="1550665"/>
            <a:ext cx="8229600" cy="457549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77"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3381153" y="1219200"/>
            <a:ext cx="5113560" cy="183456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Arial"/>
              <a:buNone/>
            </a:pPr>
            <a:r>
              <a:rPr lang="en-US" dirty="0"/>
              <a:t>FIRST LEGO League</a:t>
            </a:r>
            <a:endParaRPr dirty="0"/>
          </a:p>
        </p:txBody>
      </p:sp>
      <p:sp>
        <p:nvSpPr>
          <p:cNvPr id="205" name="Google Shape;205;p31"/>
          <p:cNvSpPr txBox="1">
            <a:spLocks noGrp="1"/>
          </p:cNvSpPr>
          <p:nvPr>
            <p:ph type="body" idx="1"/>
          </p:nvPr>
        </p:nvSpPr>
        <p:spPr>
          <a:xfrm>
            <a:off x="3381153" y="2743200"/>
            <a:ext cx="5113560" cy="1295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sz="2400" dirty="0"/>
              <a:t>Robot Game</a:t>
            </a:r>
            <a:endParaRPr dirty="0"/>
          </a:p>
        </p:txBody>
      </p:sp>
      <p:grpSp>
        <p:nvGrpSpPr>
          <p:cNvPr id="206" name="Google Shape;206;p31"/>
          <p:cNvGrpSpPr/>
          <p:nvPr/>
        </p:nvGrpSpPr>
        <p:grpSpPr>
          <a:xfrm>
            <a:off x="840097" y="4800600"/>
            <a:ext cx="7768605" cy="533400"/>
            <a:chOff x="1897" y="0"/>
            <a:chExt cx="7768605" cy="533400"/>
          </a:xfrm>
        </p:grpSpPr>
        <p:sp>
          <p:nvSpPr>
            <p:cNvPr id="207" name="Google Shape;207;p31"/>
            <p:cNvSpPr/>
            <p:nvPr/>
          </p:nvSpPr>
          <p:spPr>
            <a:xfrm>
              <a:off x="1897" y="0"/>
              <a:ext cx="1688827" cy="533400"/>
            </a:xfrm>
            <a:prstGeom prst="chevron">
              <a:avLst>
                <a:gd name="adj" fmla="val 50000"/>
              </a:avLst>
            </a:prstGeom>
            <a:gradFill>
              <a:gsLst>
                <a:gs pos="0">
                  <a:srgbClr val="E98A8A"/>
                </a:gs>
                <a:gs pos="50000">
                  <a:srgbClr val="F0B8B8"/>
                </a:gs>
                <a:gs pos="100000">
                  <a:srgbClr val="F6DDDD"/>
                </a:gs>
              </a:gsLst>
              <a:lin ang="10800000" scaled="0"/>
            </a:gra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txBox="1"/>
            <p:nvPr/>
          </p:nvSpPr>
          <p:spPr>
            <a:xfrm>
              <a:off x="268597" y="0"/>
              <a:ext cx="1155427" cy="5334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None/>
              </a:pPr>
              <a:r>
                <a:rPr lang="en-US" sz="1200" b="1" i="0" u="none" strike="noStrike" cap="none">
                  <a:solidFill>
                    <a:schemeClr val="dk1"/>
                  </a:solidFill>
                  <a:latin typeface="Arial"/>
                  <a:ea typeface="Arial"/>
                  <a:cs typeface="Arial"/>
                  <a:sym typeface="Arial"/>
                </a:rPr>
                <a:t>What is </a:t>
              </a:r>
              <a:endParaRPr/>
            </a:p>
            <a:p>
              <a:pPr marL="0" marR="0" lvl="0" indent="0" algn="ctr" rtl="0">
                <a:lnSpc>
                  <a:spcPct val="90000"/>
                </a:lnSpc>
                <a:spcBef>
                  <a:spcPts val="420"/>
                </a:spcBef>
                <a:spcAft>
                  <a:spcPts val="0"/>
                </a:spcAft>
                <a:buNone/>
              </a:pPr>
              <a:r>
                <a:rPr lang="en-US" sz="1200" b="1" i="1" u="none" strike="noStrike" cap="none">
                  <a:solidFill>
                    <a:schemeClr val="dk1"/>
                  </a:solidFill>
                  <a:latin typeface="Arial"/>
                  <a:ea typeface="Arial"/>
                  <a:cs typeface="Arial"/>
                  <a:sym typeface="Arial"/>
                </a:rPr>
                <a:t>FIRST</a:t>
              </a:r>
              <a:r>
                <a:rPr lang="en-US" sz="1200" b="1" i="0" u="none" strike="noStrike" cap="none">
                  <a:solidFill>
                    <a:schemeClr val="dk1"/>
                  </a:solidFill>
                  <a:latin typeface="Arial"/>
                  <a:ea typeface="Arial"/>
                  <a:cs typeface="Arial"/>
                  <a:sym typeface="Arial"/>
                </a:rPr>
                <a:t> LEGO League?</a:t>
              </a:r>
              <a:endParaRPr/>
            </a:p>
          </p:txBody>
        </p:sp>
        <p:sp>
          <p:nvSpPr>
            <p:cNvPr id="209" name="Google Shape;209;p31"/>
            <p:cNvSpPr/>
            <p:nvPr/>
          </p:nvSpPr>
          <p:spPr>
            <a:xfrm>
              <a:off x="1521841" y="0"/>
              <a:ext cx="1688827" cy="533400"/>
            </a:xfrm>
            <a:prstGeom prst="chevron">
              <a:avLst>
                <a:gd name="adj" fmla="val 5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txBox="1"/>
            <p:nvPr/>
          </p:nvSpPr>
          <p:spPr>
            <a:xfrm>
              <a:off x="1788541" y="0"/>
              <a:ext cx="1155427" cy="5334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Arial"/>
                  <a:ea typeface="Arial"/>
                  <a:cs typeface="Arial"/>
                  <a:sym typeface="Arial"/>
                </a:rPr>
                <a:t>Preparing to Judge</a:t>
              </a:r>
              <a:endParaRPr/>
            </a:p>
          </p:txBody>
        </p:sp>
        <p:sp>
          <p:nvSpPr>
            <p:cNvPr id="211" name="Google Shape;211;p31"/>
            <p:cNvSpPr/>
            <p:nvPr/>
          </p:nvSpPr>
          <p:spPr>
            <a:xfrm>
              <a:off x="3041786" y="0"/>
              <a:ext cx="1688827" cy="533400"/>
            </a:xfrm>
            <a:prstGeom prst="chevron">
              <a:avLst>
                <a:gd name="adj" fmla="val 5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p:cNvSpPr txBox="1"/>
            <p:nvPr/>
          </p:nvSpPr>
          <p:spPr>
            <a:xfrm>
              <a:off x="3308486" y="0"/>
              <a:ext cx="1155427" cy="5334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Arial"/>
                  <a:ea typeface="Arial"/>
                  <a:cs typeface="Arial"/>
                  <a:sym typeface="Arial"/>
                </a:rPr>
                <a:t>Teams</a:t>
              </a:r>
              <a:endParaRPr/>
            </a:p>
          </p:txBody>
        </p:sp>
        <p:sp>
          <p:nvSpPr>
            <p:cNvPr id="213" name="Google Shape;213;p31"/>
            <p:cNvSpPr/>
            <p:nvPr/>
          </p:nvSpPr>
          <p:spPr>
            <a:xfrm>
              <a:off x="4561730" y="0"/>
              <a:ext cx="1688827" cy="533400"/>
            </a:xfrm>
            <a:prstGeom prst="chevron">
              <a:avLst>
                <a:gd name="adj" fmla="val 5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1"/>
            <p:cNvSpPr txBox="1"/>
            <p:nvPr/>
          </p:nvSpPr>
          <p:spPr>
            <a:xfrm>
              <a:off x="4828430" y="0"/>
              <a:ext cx="1155427" cy="5334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Arial"/>
                  <a:ea typeface="Arial"/>
                  <a:cs typeface="Arial"/>
                  <a:sym typeface="Arial"/>
                </a:rPr>
                <a:t>Awards</a:t>
              </a:r>
              <a:endParaRPr/>
            </a:p>
          </p:txBody>
        </p:sp>
        <p:sp>
          <p:nvSpPr>
            <p:cNvPr id="215" name="Google Shape;215;p31"/>
            <p:cNvSpPr/>
            <p:nvPr/>
          </p:nvSpPr>
          <p:spPr>
            <a:xfrm>
              <a:off x="6081675" y="0"/>
              <a:ext cx="1688827" cy="533400"/>
            </a:xfrm>
            <a:prstGeom prst="chevron">
              <a:avLst>
                <a:gd name="adj" fmla="val 5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1"/>
            <p:cNvSpPr txBox="1"/>
            <p:nvPr/>
          </p:nvSpPr>
          <p:spPr>
            <a:xfrm>
              <a:off x="6348375" y="0"/>
              <a:ext cx="1155427" cy="5334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Arial"/>
                  <a:ea typeface="Arial"/>
                  <a:cs typeface="Arial"/>
                  <a:sym typeface="Arial"/>
                </a:rPr>
                <a:t>The Decision Process</a:t>
              </a:r>
              <a:endParaRPr/>
            </a:p>
          </p:txBody>
        </p:sp>
      </p:grpSp>
      <p:pic>
        <p:nvPicPr>
          <p:cNvPr id="17" name="Google Shape;154;p6"/>
          <p:cNvPicPr preferRelativeResize="0"/>
          <p:nvPr/>
        </p:nvPicPr>
        <p:blipFill rotWithShape="1">
          <a:blip r:embed="rId3">
            <a:alphaModFix/>
          </a:blip>
          <a:srcRect/>
          <a:stretch/>
        </p:blipFill>
        <p:spPr>
          <a:xfrm>
            <a:off x="4801132" y="3916541"/>
            <a:ext cx="2385443" cy="750785"/>
          </a:xfrm>
          <a:prstGeom prst="rect">
            <a:avLst/>
          </a:prstGeom>
          <a:noFill/>
          <a:ln>
            <a:noFill/>
          </a:ln>
        </p:spPr>
      </p:pic>
      <p:pic>
        <p:nvPicPr>
          <p:cNvPr id="2" name="Picture 1">
            <a:extLst>
              <a:ext uri="{FF2B5EF4-FFF2-40B4-BE49-F238E27FC236}">
                <a16:creationId xmlns:a16="http://schemas.microsoft.com/office/drawing/2014/main" id="{971059E2-6DF4-3F43-1207-17DCECDE4654}"/>
              </a:ext>
            </a:extLst>
          </p:cNvPr>
          <p:cNvPicPr>
            <a:picLocks noChangeAspect="1"/>
          </p:cNvPicPr>
          <p:nvPr/>
        </p:nvPicPr>
        <p:blipFill>
          <a:blip r:embed="rId4"/>
          <a:srcRect l="63737" t="24163" r="12626" b="5915"/>
          <a:stretch>
            <a:fillRect/>
          </a:stretch>
        </p:blipFill>
        <p:spPr>
          <a:xfrm>
            <a:off x="2620309" y="5898291"/>
            <a:ext cx="1031821" cy="858483"/>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 name="Picture 3">
            <a:extLst>
              <a:ext uri="{FF2B5EF4-FFF2-40B4-BE49-F238E27FC236}">
                <a16:creationId xmlns:a16="http://schemas.microsoft.com/office/drawing/2014/main" id="{4C6EB1C7-A79E-16FF-270A-47FB129ADB24}"/>
              </a:ext>
            </a:extLst>
          </p:cNvPr>
          <p:cNvPicPr>
            <a:picLocks noChangeAspect="1"/>
          </p:cNvPicPr>
          <p:nvPr/>
        </p:nvPicPr>
        <p:blipFill>
          <a:blip r:embed="rId3"/>
          <a:srcRect l="76737" t="43411" r="6566" b="12122"/>
          <a:stretch>
            <a:fillRect/>
          </a:stretch>
        </p:blipFill>
        <p:spPr>
          <a:xfrm>
            <a:off x="1327836" y="1482717"/>
            <a:ext cx="6354133" cy="4759191"/>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4 – Careful Recovery</a:t>
            </a:r>
            <a:endParaRPr dirty="0"/>
          </a:p>
        </p:txBody>
      </p:sp>
      <p:sp>
        <p:nvSpPr>
          <p:cNvPr id="7" name="TextBox 6">
            <a:extLst>
              <a:ext uri="{FF2B5EF4-FFF2-40B4-BE49-F238E27FC236}">
                <a16:creationId xmlns:a16="http://schemas.microsoft.com/office/drawing/2014/main" id="{7295E452-32E7-33CA-31DC-90FD7247238F}"/>
              </a:ext>
            </a:extLst>
          </p:cNvPr>
          <p:cNvSpPr txBox="1"/>
          <p:nvPr/>
        </p:nvSpPr>
        <p:spPr>
          <a:xfrm>
            <a:off x="5286571" y="1998926"/>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Precious artifact not touching mine.</a:t>
            </a:r>
          </a:p>
          <a:p>
            <a:pPr algn="ctr"/>
            <a:r>
              <a:rPr lang="en-US" sz="1800" b="1" dirty="0">
                <a:solidFill>
                  <a:schemeClr val="bg1"/>
                </a:solidFill>
              </a:rPr>
              <a:t>30 Points</a:t>
            </a:r>
            <a:endParaRPr lang="en-US" sz="1800" b="1" u="sng" dirty="0">
              <a:solidFill>
                <a:schemeClr val="bg1"/>
              </a:solidFill>
            </a:endParaRPr>
          </a:p>
        </p:txBody>
      </p:sp>
      <p:sp>
        <p:nvSpPr>
          <p:cNvPr id="15" name="TextBox 14">
            <a:extLst>
              <a:ext uri="{FF2B5EF4-FFF2-40B4-BE49-F238E27FC236}">
                <a16:creationId xmlns:a16="http://schemas.microsoft.com/office/drawing/2014/main" id="{6DA5FCB7-AC68-4AB0-280F-5D7321CB798C}"/>
              </a:ext>
            </a:extLst>
          </p:cNvPr>
          <p:cNvSpPr txBox="1"/>
          <p:nvPr/>
        </p:nvSpPr>
        <p:spPr>
          <a:xfrm>
            <a:off x="295305" y="4775118"/>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Both support structure are standing</a:t>
            </a:r>
          </a:p>
          <a:p>
            <a:pPr algn="ctr"/>
            <a:r>
              <a:rPr lang="en-US" sz="1800" b="1" dirty="0">
                <a:solidFill>
                  <a:schemeClr val="bg1"/>
                </a:solidFill>
              </a:rPr>
              <a:t>10 Points</a:t>
            </a:r>
            <a:endParaRPr lang="en-US" sz="1800" b="1" u="sng" dirty="0">
              <a:solidFill>
                <a:schemeClr val="bg1"/>
              </a:solidFill>
            </a:endParaRPr>
          </a:p>
        </p:txBody>
      </p:sp>
      <p:sp>
        <p:nvSpPr>
          <p:cNvPr id="2" name="TextBox 1">
            <a:extLst>
              <a:ext uri="{FF2B5EF4-FFF2-40B4-BE49-F238E27FC236}">
                <a16:creationId xmlns:a16="http://schemas.microsoft.com/office/drawing/2014/main" id="{CB28C8DA-2C1A-C21C-BA44-0213C6A95B6F}"/>
              </a:ext>
            </a:extLst>
          </p:cNvPr>
          <p:cNvSpPr txBox="1"/>
          <p:nvPr/>
        </p:nvSpPr>
        <p:spPr>
          <a:xfrm>
            <a:off x="457200" y="1440167"/>
            <a:ext cx="2514711" cy="147732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No equipment may be touching any part of any mission models at the end of the match.</a:t>
            </a:r>
          </a:p>
        </p:txBody>
      </p:sp>
      <p:pic>
        <p:nvPicPr>
          <p:cNvPr id="3" name="Picture 2">
            <a:extLst>
              <a:ext uri="{FF2B5EF4-FFF2-40B4-BE49-F238E27FC236}">
                <a16:creationId xmlns:a16="http://schemas.microsoft.com/office/drawing/2014/main" id="{F1824F0E-6D2A-7E9B-7FFF-9D3CD967553D}"/>
              </a:ext>
            </a:extLst>
          </p:cNvPr>
          <p:cNvPicPr>
            <a:picLocks noChangeAspect="1"/>
          </p:cNvPicPr>
          <p:nvPr/>
        </p:nvPicPr>
        <p:blipFill>
          <a:blip r:embed="rId4"/>
          <a:srcRect l="63737" t="24163" r="12626" b="5915"/>
          <a:stretch>
            <a:fillRect/>
          </a:stretch>
        </p:blipFill>
        <p:spPr>
          <a:xfrm>
            <a:off x="2799128" y="6277047"/>
            <a:ext cx="576590" cy="479727"/>
          </a:xfrm>
          <a:prstGeom prst="rect">
            <a:avLst/>
          </a:prstGeom>
        </p:spPr>
      </p:pic>
    </p:spTree>
    <p:extLst>
      <p:ext uri="{BB962C8B-B14F-4D97-AF65-F5344CB8AC3E}">
        <p14:creationId xmlns:p14="http://schemas.microsoft.com/office/powerpoint/2010/main" val="344942752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3" name="Picture 2">
            <a:extLst>
              <a:ext uri="{FF2B5EF4-FFF2-40B4-BE49-F238E27FC236}">
                <a16:creationId xmlns:a16="http://schemas.microsoft.com/office/drawing/2014/main" id="{FD5B3A08-82DD-42FF-5BCA-FC9D68113F8C}"/>
              </a:ext>
            </a:extLst>
          </p:cNvPr>
          <p:cNvPicPr>
            <a:picLocks noChangeAspect="1"/>
          </p:cNvPicPr>
          <p:nvPr/>
        </p:nvPicPr>
        <p:blipFill>
          <a:blip r:embed="rId3"/>
          <a:srcRect l="54343" t="32671" r="31864" b="29259"/>
          <a:stretch>
            <a:fillRect/>
          </a:stretch>
        </p:blipFill>
        <p:spPr>
          <a:xfrm>
            <a:off x="5190837" y="1488306"/>
            <a:ext cx="3629891" cy="2817773"/>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5 – Who lived here?</a:t>
            </a:r>
            <a:endParaRPr dirty="0"/>
          </a:p>
        </p:txBody>
      </p:sp>
      <p:sp>
        <p:nvSpPr>
          <p:cNvPr id="13" name="Striped Right Arrow 2">
            <a:extLst>
              <a:ext uri="{FF2B5EF4-FFF2-40B4-BE49-F238E27FC236}">
                <a16:creationId xmlns:a16="http://schemas.microsoft.com/office/drawing/2014/main" id="{F531F269-810B-E381-62D9-5A28165A49B5}"/>
              </a:ext>
            </a:extLst>
          </p:cNvPr>
          <p:cNvSpPr/>
          <p:nvPr/>
        </p:nvSpPr>
        <p:spPr>
          <a:xfrm rot="13689694">
            <a:off x="7021584" y="3579318"/>
            <a:ext cx="1307805"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A1A26C-B08B-59BB-D2B2-B15D9C49A862}"/>
              </a:ext>
            </a:extLst>
          </p:cNvPr>
          <p:cNvSpPr txBox="1"/>
          <p:nvPr/>
        </p:nvSpPr>
        <p:spPr>
          <a:xfrm>
            <a:off x="6086370" y="4222575"/>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If the structure floor is completely upright</a:t>
            </a:r>
          </a:p>
          <a:p>
            <a:pPr algn="ctr"/>
            <a:r>
              <a:rPr lang="en-US" sz="1800" b="1" dirty="0">
                <a:solidFill>
                  <a:schemeClr val="bg1"/>
                </a:solidFill>
              </a:rPr>
              <a:t>30 Points</a:t>
            </a:r>
            <a:endParaRPr lang="en-US" sz="1800" b="1" u="sng" dirty="0">
              <a:solidFill>
                <a:schemeClr val="bg1"/>
              </a:solidFill>
            </a:endParaRPr>
          </a:p>
        </p:txBody>
      </p:sp>
      <p:pic>
        <p:nvPicPr>
          <p:cNvPr id="5" name="Picture 4">
            <a:extLst>
              <a:ext uri="{FF2B5EF4-FFF2-40B4-BE49-F238E27FC236}">
                <a16:creationId xmlns:a16="http://schemas.microsoft.com/office/drawing/2014/main" id="{28C5084F-345B-0804-7E3F-6008CC9DE2EC}"/>
              </a:ext>
            </a:extLst>
          </p:cNvPr>
          <p:cNvPicPr>
            <a:picLocks noChangeAspect="1"/>
          </p:cNvPicPr>
          <p:nvPr/>
        </p:nvPicPr>
        <p:blipFill>
          <a:blip r:embed="rId4"/>
          <a:srcRect l="62800" t="31234" r="12020" b="19563"/>
          <a:stretch>
            <a:fillRect/>
          </a:stretch>
        </p:blipFill>
        <p:spPr>
          <a:xfrm>
            <a:off x="46663" y="1968701"/>
            <a:ext cx="4468118" cy="2455622"/>
          </a:xfrm>
          <a:prstGeom prst="rect">
            <a:avLst/>
          </a:prstGeom>
        </p:spPr>
      </p:pic>
      <p:sp>
        <p:nvSpPr>
          <p:cNvPr id="7" name="TextBox 6">
            <a:extLst>
              <a:ext uri="{FF2B5EF4-FFF2-40B4-BE49-F238E27FC236}">
                <a16:creationId xmlns:a16="http://schemas.microsoft.com/office/drawing/2014/main" id="{F42D989E-52E8-F961-79B7-A60EF49762E8}"/>
              </a:ext>
            </a:extLst>
          </p:cNvPr>
          <p:cNvSpPr txBox="1"/>
          <p:nvPr/>
        </p:nvSpPr>
        <p:spPr>
          <a:xfrm>
            <a:off x="980507" y="4222575"/>
            <a:ext cx="2600430" cy="3693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Set-up position</a:t>
            </a:r>
            <a:endParaRPr lang="en-US" sz="1800" b="1" u="sng" dirty="0">
              <a:solidFill>
                <a:schemeClr val="bg1"/>
              </a:solidFill>
            </a:endParaRPr>
          </a:p>
        </p:txBody>
      </p:sp>
      <p:sp>
        <p:nvSpPr>
          <p:cNvPr id="8" name="TextBox 7">
            <a:extLst>
              <a:ext uri="{FF2B5EF4-FFF2-40B4-BE49-F238E27FC236}">
                <a16:creationId xmlns:a16="http://schemas.microsoft.com/office/drawing/2014/main" id="{2A74591F-F33E-19F0-3898-665537B5D0D0}"/>
              </a:ext>
            </a:extLst>
          </p:cNvPr>
          <p:cNvSpPr txBox="1"/>
          <p:nvPr/>
        </p:nvSpPr>
        <p:spPr>
          <a:xfrm>
            <a:off x="2676126" y="4868967"/>
            <a:ext cx="2514711" cy="147732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No equipment may be touching any part of any mission models at the end of the match</a:t>
            </a:r>
          </a:p>
        </p:txBody>
      </p:sp>
      <p:pic>
        <p:nvPicPr>
          <p:cNvPr id="2" name="Picture 1">
            <a:extLst>
              <a:ext uri="{FF2B5EF4-FFF2-40B4-BE49-F238E27FC236}">
                <a16:creationId xmlns:a16="http://schemas.microsoft.com/office/drawing/2014/main" id="{55BB58C9-B343-CD5A-16F5-02DE5D11D885}"/>
              </a:ext>
            </a:extLst>
          </p:cNvPr>
          <p:cNvPicPr>
            <a:picLocks noChangeAspect="1"/>
          </p:cNvPicPr>
          <p:nvPr/>
        </p:nvPicPr>
        <p:blipFill>
          <a:blip r:embed="rId5"/>
          <a:srcRect l="63737" t="24163" r="12626" b="5915"/>
          <a:stretch>
            <a:fillRect/>
          </a:stretch>
        </p:blipFill>
        <p:spPr>
          <a:xfrm>
            <a:off x="887763" y="5378873"/>
            <a:ext cx="755408" cy="628505"/>
          </a:xfrm>
          <a:prstGeom prst="rect">
            <a:avLst/>
          </a:prstGeom>
        </p:spPr>
      </p:pic>
    </p:spTree>
    <p:extLst>
      <p:ext uri="{BB962C8B-B14F-4D97-AF65-F5344CB8AC3E}">
        <p14:creationId xmlns:p14="http://schemas.microsoft.com/office/powerpoint/2010/main" val="905248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 name="Picture 3">
            <a:extLst>
              <a:ext uri="{FF2B5EF4-FFF2-40B4-BE49-F238E27FC236}">
                <a16:creationId xmlns:a16="http://schemas.microsoft.com/office/drawing/2014/main" id="{C3370F80-37C5-FCB3-CC2A-F7F4BA5467DB}"/>
              </a:ext>
            </a:extLst>
          </p:cNvPr>
          <p:cNvPicPr>
            <a:picLocks noChangeAspect="1"/>
          </p:cNvPicPr>
          <p:nvPr/>
        </p:nvPicPr>
        <p:blipFill>
          <a:blip r:embed="rId3"/>
          <a:srcRect l="75758" t="27644" r="5000" b="28765"/>
          <a:stretch>
            <a:fillRect/>
          </a:stretch>
        </p:blipFill>
        <p:spPr>
          <a:xfrm>
            <a:off x="811943" y="1422454"/>
            <a:ext cx="7520113" cy="4791367"/>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6 – Forge</a:t>
            </a:r>
            <a:endParaRPr dirty="0"/>
          </a:p>
        </p:txBody>
      </p:sp>
      <p:sp>
        <p:nvSpPr>
          <p:cNvPr id="6" name="TextBox 5">
            <a:extLst>
              <a:ext uri="{FF2B5EF4-FFF2-40B4-BE49-F238E27FC236}">
                <a16:creationId xmlns:a16="http://schemas.microsoft.com/office/drawing/2014/main" id="{4AE48074-10A2-7305-EABA-D291948CD4CC}"/>
              </a:ext>
            </a:extLst>
          </p:cNvPr>
          <p:cNvSpPr txBox="1"/>
          <p:nvPr/>
        </p:nvSpPr>
        <p:spPr>
          <a:xfrm>
            <a:off x="126923" y="2819372"/>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Ore Blocks not touching the forge.</a:t>
            </a:r>
            <a:endParaRPr lang="en-US" sz="1800" b="1" u="sng" dirty="0">
              <a:solidFill>
                <a:schemeClr val="tx1"/>
              </a:solidFill>
            </a:endParaRPr>
          </a:p>
          <a:p>
            <a:pPr algn="ctr"/>
            <a:r>
              <a:rPr lang="en-US" sz="1800" b="1" dirty="0">
                <a:solidFill>
                  <a:schemeClr val="bg1"/>
                </a:solidFill>
              </a:rPr>
              <a:t>10 Points Each</a:t>
            </a:r>
            <a:endParaRPr lang="en-US" sz="1800" b="1" u="sng" dirty="0">
              <a:solidFill>
                <a:schemeClr val="bg1"/>
              </a:solidFill>
            </a:endParaRPr>
          </a:p>
        </p:txBody>
      </p:sp>
      <p:pic>
        <p:nvPicPr>
          <p:cNvPr id="2" name="Picture 1">
            <a:extLst>
              <a:ext uri="{FF2B5EF4-FFF2-40B4-BE49-F238E27FC236}">
                <a16:creationId xmlns:a16="http://schemas.microsoft.com/office/drawing/2014/main" id="{FEA91F22-4FED-BBE9-46CB-5E870E8C1967}"/>
              </a:ext>
            </a:extLst>
          </p:cNvPr>
          <p:cNvPicPr>
            <a:picLocks noChangeAspect="1"/>
          </p:cNvPicPr>
          <p:nvPr/>
        </p:nvPicPr>
        <p:blipFill>
          <a:blip r:embed="rId4"/>
          <a:srcRect l="63737" t="24163" r="12626" b="5915"/>
          <a:stretch>
            <a:fillRect/>
          </a:stretch>
        </p:blipFill>
        <p:spPr>
          <a:xfrm>
            <a:off x="8388592" y="1714399"/>
            <a:ext cx="755408" cy="628505"/>
          </a:xfrm>
          <a:prstGeom prst="rect">
            <a:avLst/>
          </a:prstGeom>
        </p:spPr>
      </p:pic>
    </p:spTree>
    <p:extLst>
      <p:ext uri="{BB962C8B-B14F-4D97-AF65-F5344CB8AC3E}">
        <p14:creationId xmlns:p14="http://schemas.microsoft.com/office/powerpoint/2010/main" val="254927191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3" name="Picture 2">
            <a:extLst>
              <a:ext uri="{FF2B5EF4-FFF2-40B4-BE49-F238E27FC236}">
                <a16:creationId xmlns:a16="http://schemas.microsoft.com/office/drawing/2014/main" id="{D26D1EFB-F30B-DBD0-B9D7-28C926A7D474}"/>
              </a:ext>
            </a:extLst>
          </p:cNvPr>
          <p:cNvPicPr>
            <a:picLocks noChangeAspect="1"/>
          </p:cNvPicPr>
          <p:nvPr/>
        </p:nvPicPr>
        <p:blipFill>
          <a:blip r:embed="rId3"/>
          <a:srcRect l="55151" t="30516" r="33031" b="22810"/>
          <a:stretch>
            <a:fillRect/>
          </a:stretch>
        </p:blipFill>
        <p:spPr>
          <a:xfrm>
            <a:off x="2105891" y="1487054"/>
            <a:ext cx="4378036" cy="4862869"/>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7 – Heavy Lifting</a:t>
            </a:r>
            <a:endParaRPr dirty="0"/>
          </a:p>
        </p:txBody>
      </p:sp>
      <p:sp>
        <p:nvSpPr>
          <p:cNvPr id="6" name="TextBox 5">
            <a:extLst>
              <a:ext uri="{FF2B5EF4-FFF2-40B4-BE49-F238E27FC236}">
                <a16:creationId xmlns:a16="http://schemas.microsoft.com/office/drawing/2014/main" id="{59951394-F083-0469-68D9-81D157317967}"/>
              </a:ext>
            </a:extLst>
          </p:cNvPr>
          <p:cNvSpPr txBox="1"/>
          <p:nvPr/>
        </p:nvSpPr>
        <p:spPr>
          <a:xfrm>
            <a:off x="5933970" y="1701395"/>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Millstone is no longer touching its base.</a:t>
            </a:r>
            <a:endParaRPr lang="en-US" sz="1800" b="1" u="sng" dirty="0">
              <a:solidFill>
                <a:schemeClr val="tx1"/>
              </a:solidFill>
            </a:endParaRPr>
          </a:p>
          <a:p>
            <a:pPr algn="ctr"/>
            <a:r>
              <a:rPr lang="en-US" sz="1800" b="1" dirty="0">
                <a:solidFill>
                  <a:schemeClr val="bg1"/>
                </a:solidFill>
              </a:rPr>
              <a:t>30 Points</a:t>
            </a:r>
            <a:endParaRPr lang="en-US" sz="1800" b="1" u="sng" dirty="0">
              <a:solidFill>
                <a:schemeClr val="bg1"/>
              </a:solidFill>
            </a:endParaRPr>
          </a:p>
        </p:txBody>
      </p:sp>
      <p:pic>
        <p:nvPicPr>
          <p:cNvPr id="2" name="Picture 1">
            <a:extLst>
              <a:ext uri="{FF2B5EF4-FFF2-40B4-BE49-F238E27FC236}">
                <a16:creationId xmlns:a16="http://schemas.microsoft.com/office/drawing/2014/main" id="{A621ED47-48EE-E17F-DDFD-0BD7116FE63D}"/>
              </a:ext>
            </a:extLst>
          </p:cNvPr>
          <p:cNvPicPr>
            <a:picLocks noChangeAspect="1"/>
          </p:cNvPicPr>
          <p:nvPr/>
        </p:nvPicPr>
        <p:blipFill>
          <a:blip r:embed="rId4"/>
          <a:srcRect l="63737" t="24163" r="12626" b="5915"/>
          <a:stretch>
            <a:fillRect/>
          </a:stretch>
        </p:blipFill>
        <p:spPr>
          <a:xfrm>
            <a:off x="330873" y="2016906"/>
            <a:ext cx="1401798" cy="1166306"/>
          </a:xfrm>
          <a:prstGeom prst="rect">
            <a:avLst/>
          </a:prstGeom>
        </p:spPr>
      </p:pic>
    </p:spTree>
    <p:extLst>
      <p:ext uri="{BB962C8B-B14F-4D97-AF65-F5344CB8AC3E}">
        <p14:creationId xmlns:p14="http://schemas.microsoft.com/office/powerpoint/2010/main" val="349355145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3" name="Picture 2">
            <a:extLst>
              <a:ext uri="{FF2B5EF4-FFF2-40B4-BE49-F238E27FC236}">
                <a16:creationId xmlns:a16="http://schemas.microsoft.com/office/drawing/2014/main" id="{1E5A7FC8-FD46-C7D1-190F-EA666199C364}"/>
              </a:ext>
            </a:extLst>
          </p:cNvPr>
          <p:cNvPicPr>
            <a:picLocks noChangeAspect="1"/>
          </p:cNvPicPr>
          <p:nvPr/>
        </p:nvPicPr>
        <p:blipFill>
          <a:blip r:embed="rId3"/>
          <a:srcRect l="77172" t="20819" r="3434" b="22436"/>
          <a:stretch>
            <a:fillRect/>
          </a:stretch>
        </p:blipFill>
        <p:spPr>
          <a:xfrm>
            <a:off x="1805709" y="1595477"/>
            <a:ext cx="5532581" cy="4552854"/>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8 – Silo</a:t>
            </a:r>
            <a:endParaRPr dirty="0"/>
          </a:p>
        </p:txBody>
      </p:sp>
      <p:sp>
        <p:nvSpPr>
          <p:cNvPr id="13" name="TextBox 12">
            <a:extLst>
              <a:ext uri="{FF2B5EF4-FFF2-40B4-BE49-F238E27FC236}">
                <a16:creationId xmlns:a16="http://schemas.microsoft.com/office/drawing/2014/main" id="{B0EF59D9-2D2F-7F90-32A1-E00D69A04EC7}"/>
              </a:ext>
            </a:extLst>
          </p:cNvPr>
          <p:cNvSpPr txBox="1"/>
          <p:nvPr/>
        </p:nvSpPr>
        <p:spPr>
          <a:xfrm>
            <a:off x="284120" y="4172877"/>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Preserved pieces are outside the silo.</a:t>
            </a:r>
          </a:p>
          <a:p>
            <a:pPr algn="ctr"/>
            <a:r>
              <a:rPr lang="en-US" sz="1800" b="1" dirty="0">
                <a:solidFill>
                  <a:schemeClr val="bg1"/>
                </a:solidFill>
              </a:rPr>
              <a:t>10 Points Each</a:t>
            </a:r>
          </a:p>
        </p:txBody>
      </p:sp>
      <p:pic>
        <p:nvPicPr>
          <p:cNvPr id="4" name="Picture 3">
            <a:extLst>
              <a:ext uri="{FF2B5EF4-FFF2-40B4-BE49-F238E27FC236}">
                <a16:creationId xmlns:a16="http://schemas.microsoft.com/office/drawing/2014/main" id="{7B8E57D7-2082-AE5B-E011-1A9249138B4B}"/>
              </a:ext>
            </a:extLst>
          </p:cNvPr>
          <p:cNvPicPr>
            <a:picLocks noChangeAspect="1"/>
          </p:cNvPicPr>
          <p:nvPr/>
        </p:nvPicPr>
        <p:blipFill>
          <a:blip r:embed="rId4"/>
          <a:srcRect l="63737" t="24163" r="12626" b="5915"/>
          <a:stretch>
            <a:fillRect/>
          </a:stretch>
        </p:blipFill>
        <p:spPr>
          <a:xfrm>
            <a:off x="330873" y="2016906"/>
            <a:ext cx="1401798" cy="1166306"/>
          </a:xfrm>
          <a:prstGeom prst="rect">
            <a:avLst/>
          </a:prstGeom>
        </p:spPr>
      </p:pic>
    </p:spTree>
    <p:extLst>
      <p:ext uri="{BB962C8B-B14F-4D97-AF65-F5344CB8AC3E}">
        <p14:creationId xmlns:p14="http://schemas.microsoft.com/office/powerpoint/2010/main" val="17738742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3" name="Picture 2">
            <a:extLst>
              <a:ext uri="{FF2B5EF4-FFF2-40B4-BE49-F238E27FC236}">
                <a16:creationId xmlns:a16="http://schemas.microsoft.com/office/drawing/2014/main" id="{6195AD57-1EF4-AC0B-E870-6931381E3097}"/>
              </a:ext>
            </a:extLst>
          </p:cNvPr>
          <p:cNvPicPr>
            <a:picLocks noChangeAspect="1"/>
          </p:cNvPicPr>
          <p:nvPr/>
        </p:nvPicPr>
        <p:blipFill>
          <a:blip r:embed="rId3"/>
          <a:srcRect l="53838" t="27643" r="27273" b="24678"/>
          <a:stretch>
            <a:fillRect/>
          </a:stretch>
        </p:blipFill>
        <p:spPr>
          <a:xfrm>
            <a:off x="1200728" y="1577443"/>
            <a:ext cx="6511636" cy="4622813"/>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9 – What’s on sale?</a:t>
            </a:r>
            <a:endParaRPr dirty="0"/>
          </a:p>
        </p:txBody>
      </p:sp>
      <p:sp>
        <p:nvSpPr>
          <p:cNvPr id="16" name="TextBox 15">
            <a:extLst>
              <a:ext uri="{FF2B5EF4-FFF2-40B4-BE49-F238E27FC236}">
                <a16:creationId xmlns:a16="http://schemas.microsoft.com/office/drawing/2014/main" id="{28D3529B-B982-36A7-6D9E-C69B1246D24B}"/>
              </a:ext>
            </a:extLst>
          </p:cNvPr>
          <p:cNvSpPr txBox="1"/>
          <p:nvPr/>
        </p:nvSpPr>
        <p:spPr>
          <a:xfrm>
            <a:off x="83229" y="4093452"/>
            <a:ext cx="2022662"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Market wares are raised</a:t>
            </a:r>
          </a:p>
          <a:p>
            <a:pPr algn="ctr"/>
            <a:r>
              <a:rPr lang="en-US" sz="1800" b="1" dirty="0">
                <a:solidFill>
                  <a:schemeClr val="bg1"/>
                </a:solidFill>
              </a:rPr>
              <a:t>10 Points</a:t>
            </a:r>
            <a:endParaRPr lang="en-US" sz="1800" b="1" u="sng" dirty="0">
              <a:solidFill>
                <a:schemeClr val="bg1"/>
              </a:solidFill>
            </a:endParaRPr>
          </a:p>
        </p:txBody>
      </p:sp>
      <p:sp>
        <p:nvSpPr>
          <p:cNvPr id="14" name="Striped Right Arrow 7"/>
          <p:cNvSpPr/>
          <p:nvPr/>
        </p:nvSpPr>
        <p:spPr>
          <a:xfrm rot="7307464" flipH="1">
            <a:off x="3654247" y="3563811"/>
            <a:ext cx="1706299"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43570" y="2085173"/>
            <a:ext cx="2378757" cy="923330"/>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Roof is completely raised</a:t>
            </a:r>
          </a:p>
          <a:p>
            <a:pPr algn="ctr"/>
            <a:r>
              <a:rPr lang="en-US" sz="1800" b="1" dirty="0">
                <a:solidFill>
                  <a:schemeClr val="bg1"/>
                </a:solidFill>
              </a:rPr>
              <a:t>20 Points</a:t>
            </a:r>
          </a:p>
        </p:txBody>
      </p:sp>
      <p:sp>
        <p:nvSpPr>
          <p:cNvPr id="4" name="TextBox 3">
            <a:extLst>
              <a:ext uri="{FF2B5EF4-FFF2-40B4-BE49-F238E27FC236}">
                <a16:creationId xmlns:a16="http://schemas.microsoft.com/office/drawing/2014/main" id="{BA79A23C-56F6-9E1F-3364-AAE42645114A}"/>
              </a:ext>
            </a:extLst>
          </p:cNvPr>
          <p:cNvSpPr txBox="1"/>
          <p:nvPr/>
        </p:nvSpPr>
        <p:spPr>
          <a:xfrm>
            <a:off x="85720" y="1113001"/>
            <a:ext cx="2514711" cy="107721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600" b="1" dirty="0">
                <a:solidFill>
                  <a:schemeClr val="tx1"/>
                </a:solidFill>
              </a:rPr>
              <a:t>No equipment may be touching any part of any mission models at the end of the match.</a:t>
            </a:r>
          </a:p>
        </p:txBody>
      </p:sp>
      <p:pic>
        <p:nvPicPr>
          <p:cNvPr id="2" name="Picture 1">
            <a:extLst>
              <a:ext uri="{FF2B5EF4-FFF2-40B4-BE49-F238E27FC236}">
                <a16:creationId xmlns:a16="http://schemas.microsoft.com/office/drawing/2014/main" id="{8FC3ACA7-3FE1-CFB9-FDAD-BF47F4F7E57F}"/>
              </a:ext>
            </a:extLst>
          </p:cNvPr>
          <p:cNvPicPr>
            <a:picLocks noChangeAspect="1"/>
          </p:cNvPicPr>
          <p:nvPr/>
        </p:nvPicPr>
        <p:blipFill>
          <a:blip r:embed="rId4"/>
          <a:srcRect l="63737" t="24163" r="12626" b="5915"/>
          <a:stretch>
            <a:fillRect/>
          </a:stretch>
        </p:blipFill>
        <p:spPr>
          <a:xfrm>
            <a:off x="138368" y="2900995"/>
            <a:ext cx="934162" cy="777229"/>
          </a:xfrm>
          <a:prstGeom prst="rect">
            <a:avLst/>
          </a:prstGeom>
        </p:spPr>
      </p:pic>
    </p:spTree>
    <p:extLst>
      <p:ext uri="{BB962C8B-B14F-4D97-AF65-F5344CB8AC3E}">
        <p14:creationId xmlns:p14="http://schemas.microsoft.com/office/powerpoint/2010/main" val="34045530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3" name="Picture 2">
            <a:extLst>
              <a:ext uri="{FF2B5EF4-FFF2-40B4-BE49-F238E27FC236}">
                <a16:creationId xmlns:a16="http://schemas.microsoft.com/office/drawing/2014/main" id="{9F0511CE-E5CB-5100-F670-05EE66C2557D}"/>
              </a:ext>
            </a:extLst>
          </p:cNvPr>
          <p:cNvPicPr>
            <a:picLocks noChangeAspect="1"/>
          </p:cNvPicPr>
          <p:nvPr/>
        </p:nvPicPr>
        <p:blipFill>
          <a:blip r:embed="rId3"/>
          <a:srcRect l="77475" t="18665" r="4444" b="32132"/>
          <a:stretch>
            <a:fillRect/>
          </a:stretch>
        </p:blipFill>
        <p:spPr>
          <a:xfrm>
            <a:off x="1487054" y="1394690"/>
            <a:ext cx="6373091" cy="4877727"/>
          </a:xfrm>
          <a:prstGeom prst="rect">
            <a:avLst/>
          </a:prstGeom>
        </p:spPr>
      </p:pic>
      <p:sp>
        <p:nvSpPr>
          <p:cNvPr id="427" name="Google Shape;427;p54"/>
          <p:cNvSpPr txBox="1">
            <a:spLocks noGrp="1"/>
          </p:cNvSpPr>
          <p:nvPr>
            <p:ph type="title"/>
          </p:nvPr>
        </p:nvSpPr>
        <p:spPr>
          <a:xfrm>
            <a:off x="137421" y="0"/>
            <a:ext cx="9287236"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10 – Tip the Scales</a:t>
            </a:r>
            <a:endParaRPr dirty="0"/>
          </a:p>
        </p:txBody>
      </p:sp>
      <p:sp>
        <p:nvSpPr>
          <p:cNvPr id="15" name="Striped Right Arrow 7">
            <a:extLst>
              <a:ext uri="{FF2B5EF4-FFF2-40B4-BE49-F238E27FC236}">
                <a16:creationId xmlns:a16="http://schemas.microsoft.com/office/drawing/2014/main" id="{EB8DE3AA-DA10-5896-45B4-6C0A7187B066}"/>
              </a:ext>
            </a:extLst>
          </p:cNvPr>
          <p:cNvSpPr/>
          <p:nvPr/>
        </p:nvSpPr>
        <p:spPr>
          <a:xfrm rot="455460" flipH="1">
            <a:off x="2643519" y="1851910"/>
            <a:ext cx="1706299"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4A7718-4352-3C70-B551-41DE7F90117B}"/>
              </a:ext>
            </a:extLst>
          </p:cNvPr>
          <p:cNvSpPr txBox="1"/>
          <p:nvPr/>
        </p:nvSpPr>
        <p:spPr>
          <a:xfrm>
            <a:off x="3980709" y="1851857"/>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Scale is tipped and touching the mat.</a:t>
            </a:r>
          </a:p>
          <a:p>
            <a:pPr algn="ctr"/>
            <a:r>
              <a:rPr lang="en-US" sz="1800" b="1" dirty="0">
                <a:solidFill>
                  <a:schemeClr val="bg1"/>
                </a:solidFill>
              </a:rPr>
              <a:t>20 Points</a:t>
            </a:r>
            <a:endParaRPr lang="en-US" sz="1800" b="1" u="sng" dirty="0">
              <a:solidFill>
                <a:schemeClr val="bg1"/>
              </a:solidFill>
            </a:endParaRPr>
          </a:p>
        </p:txBody>
      </p:sp>
      <p:sp>
        <p:nvSpPr>
          <p:cNvPr id="18" name="TextBox 17">
            <a:extLst>
              <a:ext uri="{FF2B5EF4-FFF2-40B4-BE49-F238E27FC236}">
                <a16:creationId xmlns:a16="http://schemas.microsoft.com/office/drawing/2014/main" id="{60F27C67-D9FA-4353-5CA7-B85C4152B307}"/>
              </a:ext>
            </a:extLst>
          </p:cNvPr>
          <p:cNvSpPr txBox="1"/>
          <p:nvPr/>
        </p:nvSpPr>
        <p:spPr>
          <a:xfrm>
            <a:off x="6788727" y="4189090"/>
            <a:ext cx="1912550" cy="1200329"/>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Scale pan is completely removed</a:t>
            </a:r>
          </a:p>
          <a:p>
            <a:pPr algn="ctr"/>
            <a:r>
              <a:rPr lang="en-US" sz="1800" b="1" dirty="0">
                <a:solidFill>
                  <a:schemeClr val="bg1"/>
                </a:solidFill>
              </a:rPr>
              <a:t>10 Points</a:t>
            </a:r>
            <a:endParaRPr lang="en-US" sz="1800" b="1" u="sng" dirty="0">
              <a:solidFill>
                <a:schemeClr val="bg1"/>
              </a:solidFill>
            </a:endParaRPr>
          </a:p>
        </p:txBody>
      </p:sp>
      <p:pic>
        <p:nvPicPr>
          <p:cNvPr id="2" name="Picture 1">
            <a:extLst>
              <a:ext uri="{FF2B5EF4-FFF2-40B4-BE49-F238E27FC236}">
                <a16:creationId xmlns:a16="http://schemas.microsoft.com/office/drawing/2014/main" id="{658A50AB-318B-239A-D2B0-0DC2D546C2B5}"/>
              </a:ext>
            </a:extLst>
          </p:cNvPr>
          <p:cNvPicPr>
            <a:picLocks noChangeAspect="1"/>
          </p:cNvPicPr>
          <p:nvPr/>
        </p:nvPicPr>
        <p:blipFill>
          <a:blip r:embed="rId4"/>
          <a:srcRect l="63737" t="24163" r="12626" b="5915"/>
          <a:stretch>
            <a:fillRect/>
          </a:stretch>
        </p:blipFill>
        <p:spPr>
          <a:xfrm>
            <a:off x="152118" y="2315833"/>
            <a:ext cx="1216044" cy="1011757"/>
          </a:xfrm>
          <a:prstGeom prst="rect">
            <a:avLst/>
          </a:prstGeom>
        </p:spPr>
      </p:pic>
    </p:spTree>
    <p:extLst>
      <p:ext uri="{BB962C8B-B14F-4D97-AF65-F5344CB8AC3E}">
        <p14:creationId xmlns:p14="http://schemas.microsoft.com/office/powerpoint/2010/main" val="148681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 name="Picture 3">
            <a:extLst>
              <a:ext uri="{FF2B5EF4-FFF2-40B4-BE49-F238E27FC236}">
                <a16:creationId xmlns:a16="http://schemas.microsoft.com/office/drawing/2014/main" id="{A5EE654F-B4B8-14FE-EFE3-98E7F05DAC8E}"/>
              </a:ext>
            </a:extLst>
          </p:cNvPr>
          <p:cNvPicPr>
            <a:picLocks noChangeAspect="1"/>
          </p:cNvPicPr>
          <p:nvPr/>
        </p:nvPicPr>
        <p:blipFill>
          <a:blip r:embed="rId3"/>
          <a:srcRect l="52424" t="32590" r="28660" b="15493"/>
          <a:stretch>
            <a:fillRect/>
          </a:stretch>
        </p:blipFill>
        <p:spPr>
          <a:xfrm>
            <a:off x="631955" y="1403070"/>
            <a:ext cx="6051290" cy="4671083"/>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Mission 11 – Angler Artifacts</a:t>
            </a:r>
          </a:p>
        </p:txBody>
      </p:sp>
      <p:sp>
        <p:nvSpPr>
          <p:cNvPr id="6" name="TextBox 5">
            <a:extLst>
              <a:ext uri="{FF2B5EF4-FFF2-40B4-BE49-F238E27FC236}">
                <a16:creationId xmlns:a16="http://schemas.microsoft.com/office/drawing/2014/main" id="{FC260EE7-3A35-7CC9-B98B-75B722766A40}"/>
              </a:ext>
            </a:extLst>
          </p:cNvPr>
          <p:cNvSpPr txBox="1"/>
          <p:nvPr/>
        </p:nvSpPr>
        <p:spPr>
          <a:xfrm>
            <a:off x="184728" y="4849362"/>
            <a:ext cx="1736436" cy="1200329"/>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Artifacts are raised above ground layer</a:t>
            </a:r>
          </a:p>
          <a:p>
            <a:pPr algn="ctr"/>
            <a:r>
              <a:rPr lang="en-US" sz="1800" b="1" dirty="0">
                <a:solidFill>
                  <a:schemeClr val="bg1"/>
                </a:solidFill>
              </a:rPr>
              <a:t>20 Points</a:t>
            </a:r>
          </a:p>
        </p:txBody>
      </p:sp>
      <p:sp>
        <p:nvSpPr>
          <p:cNvPr id="2" name="TextBox 1">
            <a:extLst>
              <a:ext uri="{FF2B5EF4-FFF2-40B4-BE49-F238E27FC236}">
                <a16:creationId xmlns:a16="http://schemas.microsoft.com/office/drawing/2014/main" id="{8C466B61-1AEC-C251-E046-B1029234DE7E}"/>
              </a:ext>
            </a:extLst>
          </p:cNvPr>
          <p:cNvSpPr txBox="1"/>
          <p:nvPr/>
        </p:nvSpPr>
        <p:spPr>
          <a:xfrm>
            <a:off x="6255523" y="4572363"/>
            <a:ext cx="2514711" cy="147732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No equipment may be touching any part of any mission models at the end of the match.</a:t>
            </a:r>
          </a:p>
        </p:txBody>
      </p:sp>
      <p:sp>
        <p:nvSpPr>
          <p:cNvPr id="9" name="TextBox 8">
            <a:extLst>
              <a:ext uri="{FF2B5EF4-FFF2-40B4-BE49-F238E27FC236}">
                <a16:creationId xmlns:a16="http://schemas.microsoft.com/office/drawing/2014/main" id="{AC95C463-8B48-5E18-AB11-D32B3707AF7A}"/>
              </a:ext>
            </a:extLst>
          </p:cNvPr>
          <p:cNvSpPr txBox="1"/>
          <p:nvPr/>
        </p:nvSpPr>
        <p:spPr>
          <a:xfrm>
            <a:off x="1634837" y="1308539"/>
            <a:ext cx="2507753"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u="sng" dirty="0">
                <a:solidFill>
                  <a:schemeClr val="tx1"/>
                </a:solidFill>
              </a:rPr>
              <a:t>Bonus</a:t>
            </a:r>
            <a:r>
              <a:rPr lang="en-US" sz="1800" b="1" dirty="0">
                <a:solidFill>
                  <a:schemeClr val="tx1"/>
                </a:solidFill>
              </a:rPr>
              <a:t>: Flag at least partly lowered</a:t>
            </a:r>
          </a:p>
          <a:p>
            <a:pPr algn="ctr"/>
            <a:r>
              <a:rPr lang="en-US" sz="1800" b="1" dirty="0">
                <a:solidFill>
                  <a:schemeClr val="bg1"/>
                </a:solidFill>
              </a:rPr>
              <a:t>10 Points</a:t>
            </a:r>
          </a:p>
        </p:txBody>
      </p:sp>
      <p:pic>
        <p:nvPicPr>
          <p:cNvPr id="10" name="Picture 2" descr="See the source image">
            <a:extLst>
              <a:ext uri="{FF2B5EF4-FFF2-40B4-BE49-F238E27FC236}">
                <a16:creationId xmlns:a16="http://schemas.microsoft.com/office/drawing/2014/main" id="{652494BB-FCF8-92F4-F800-DBBCC6234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477" y="2723937"/>
            <a:ext cx="691196" cy="6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9302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 name="Picture 3">
            <a:extLst>
              <a:ext uri="{FF2B5EF4-FFF2-40B4-BE49-F238E27FC236}">
                <a16:creationId xmlns:a16="http://schemas.microsoft.com/office/drawing/2014/main" id="{4628913B-4AB8-CA1F-AEF4-B7C68F5E1486}"/>
              </a:ext>
            </a:extLst>
          </p:cNvPr>
          <p:cNvPicPr>
            <a:picLocks noChangeAspect="1"/>
          </p:cNvPicPr>
          <p:nvPr/>
        </p:nvPicPr>
        <p:blipFill>
          <a:blip r:embed="rId3"/>
          <a:srcRect l="78241" t="33579" r="6878" b="26206"/>
          <a:stretch>
            <a:fillRect/>
          </a:stretch>
        </p:blipFill>
        <p:spPr>
          <a:xfrm>
            <a:off x="1250285" y="1369393"/>
            <a:ext cx="6462079" cy="4911242"/>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Mission 12 – Salvage Operation</a:t>
            </a:r>
          </a:p>
        </p:txBody>
      </p:sp>
      <p:sp>
        <p:nvSpPr>
          <p:cNvPr id="6" name="TextBox 5"/>
          <p:cNvSpPr txBox="1"/>
          <p:nvPr/>
        </p:nvSpPr>
        <p:spPr>
          <a:xfrm>
            <a:off x="92363" y="3733047"/>
            <a:ext cx="2037859" cy="1200329"/>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Sand is completely cleared</a:t>
            </a:r>
          </a:p>
          <a:p>
            <a:pPr algn="ctr"/>
            <a:r>
              <a:rPr lang="en-US" sz="1800" b="1" dirty="0">
                <a:solidFill>
                  <a:schemeClr val="bg1"/>
                </a:solidFill>
              </a:rPr>
              <a:t>20 Points</a:t>
            </a:r>
          </a:p>
        </p:txBody>
      </p:sp>
      <p:sp>
        <p:nvSpPr>
          <p:cNvPr id="12" name="TextBox 11">
            <a:extLst>
              <a:ext uri="{FF2B5EF4-FFF2-40B4-BE49-F238E27FC236}">
                <a16:creationId xmlns:a16="http://schemas.microsoft.com/office/drawing/2014/main" id="{99D8EB73-131C-FB58-53B8-1E65742751C6}"/>
              </a:ext>
            </a:extLst>
          </p:cNvPr>
          <p:cNvSpPr txBox="1"/>
          <p:nvPr/>
        </p:nvSpPr>
        <p:spPr>
          <a:xfrm>
            <a:off x="5873117" y="1167323"/>
            <a:ext cx="2514711" cy="147732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No equipment may be touching any part of any mission models at the end of the match.</a:t>
            </a:r>
          </a:p>
        </p:txBody>
      </p:sp>
      <p:sp>
        <p:nvSpPr>
          <p:cNvPr id="5" name="TextBox 4">
            <a:extLst>
              <a:ext uri="{FF2B5EF4-FFF2-40B4-BE49-F238E27FC236}">
                <a16:creationId xmlns:a16="http://schemas.microsoft.com/office/drawing/2014/main" id="{725FCA1F-45EA-34C6-8CCA-3F363D5D46D1}"/>
              </a:ext>
            </a:extLst>
          </p:cNvPr>
          <p:cNvSpPr txBox="1"/>
          <p:nvPr/>
        </p:nvSpPr>
        <p:spPr>
          <a:xfrm>
            <a:off x="6990717" y="3538075"/>
            <a:ext cx="1879569" cy="1200329"/>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Ship is completely raised</a:t>
            </a:r>
          </a:p>
          <a:p>
            <a:pPr algn="ctr"/>
            <a:r>
              <a:rPr lang="en-US" sz="1800" b="1" dirty="0">
                <a:solidFill>
                  <a:schemeClr val="bg1"/>
                </a:solidFill>
              </a:rPr>
              <a:t>10 Points</a:t>
            </a:r>
          </a:p>
        </p:txBody>
      </p:sp>
      <p:sp>
        <p:nvSpPr>
          <p:cNvPr id="8" name="Striped Right Arrow 7">
            <a:extLst>
              <a:ext uri="{FF2B5EF4-FFF2-40B4-BE49-F238E27FC236}">
                <a16:creationId xmlns:a16="http://schemas.microsoft.com/office/drawing/2014/main" id="{A8A90A4C-B4AF-2805-EA51-43BC7E958F76}"/>
              </a:ext>
            </a:extLst>
          </p:cNvPr>
          <p:cNvSpPr/>
          <p:nvPr/>
        </p:nvSpPr>
        <p:spPr>
          <a:xfrm rot="10800000" flipH="1">
            <a:off x="2775025" y="5763649"/>
            <a:ext cx="1706299" cy="626904"/>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FAB5C2-079D-3D9E-96FC-06B9F13CA0D2}"/>
              </a:ext>
            </a:extLst>
          </p:cNvPr>
          <p:cNvSpPr txBox="1"/>
          <p:nvPr/>
        </p:nvSpPr>
        <p:spPr>
          <a:xfrm>
            <a:off x="665019" y="5476937"/>
            <a:ext cx="3099978" cy="1200329"/>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Sand is considered completely cleared when activator is past the line on the mat.</a:t>
            </a:r>
          </a:p>
        </p:txBody>
      </p:sp>
    </p:spTree>
    <p:extLst>
      <p:ext uri="{BB962C8B-B14F-4D97-AF65-F5344CB8AC3E}">
        <p14:creationId xmlns:p14="http://schemas.microsoft.com/office/powerpoint/2010/main" val="9373700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3" name="Picture 2">
            <a:extLst>
              <a:ext uri="{FF2B5EF4-FFF2-40B4-BE49-F238E27FC236}">
                <a16:creationId xmlns:a16="http://schemas.microsoft.com/office/drawing/2014/main" id="{16EBBFC5-FA81-B9B4-525E-2453EFE10346}"/>
              </a:ext>
            </a:extLst>
          </p:cNvPr>
          <p:cNvPicPr>
            <a:picLocks noChangeAspect="1"/>
          </p:cNvPicPr>
          <p:nvPr/>
        </p:nvPicPr>
        <p:blipFill>
          <a:blip r:embed="rId3"/>
          <a:srcRect l="55455" t="23692" r="26767" b="22794"/>
          <a:stretch>
            <a:fillRect/>
          </a:stretch>
        </p:blipFill>
        <p:spPr>
          <a:xfrm>
            <a:off x="1445885" y="1422006"/>
            <a:ext cx="5726545" cy="4848047"/>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Mission 13 – Statue Rebuild</a:t>
            </a:r>
          </a:p>
        </p:txBody>
      </p:sp>
      <p:sp>
        <p:nvSpPr>
          <p:cNvPr id="7" name="TextBox 6">
            <a:extLst>
              <a:ext uri="{FF2B5EF4-FFF2-40B4-BE49-F238E27FC236}">
                <a16:creationId xmlns:a16="http://schemas.microsoft.com/office/drawing/2014/main" id="{164D7757-3213-1DCF-55F3-E63B511BC157}"/>
              </a:ext>
            </a:extLst>
          </p:cNvPr>
          <p:cNvSpPr txBox="1"/>
          <p:nvPr/>
        </p:nvSpPr>
        <p:spPr>
          <a:xfrm>
            <a:off x="145670" y="4626379"/>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Statue is completely raised.</a:t>
            </a:r>
            <a:endParaRPr lang="en-US" sz="1800" b="1" u="sng" dirty="0">
              <a:solidFill>
                <a:schemeClr val="tx1"/>
              </a:solidFill>
            </a:endParaRPr>
          </a:p>
          <a:p>
            <a:pPr algn="ctr"/>
            <a:r>
              <a:rPr lang="en-US" sz="1800" b="1" dirty="0">
                <a:solidFill>
                  <a:schemeClr val="bg1"/>
                </a:solidFill>
              </a:rPr>
              <a:t>30 Points</a:t>
            </a:r>
          </a:p>
        </p:txBody>
      </p:sp>
      <p:sp>
        <p:nvSpPr>
          <p:cNvPr id="8" name="TextBox 7">
            <a:extLst>
              <a:ext uri="{FF2B5EF4-FFF2-40B4-BE49-F238E27FC236}">
                <a16:creationId xmlns:a16="http://schemas.microsoft.com/office/drawing/2014/main" id="{312EC611-9BC5-D79E-E4CF-DBC9E8BE818F}"/>
              </a:ext>
            </a:extLst>
          </p:cNvPr>
          <p:cNvSpPr txBox="1"/>
          <p:nvPr/>
        </p:nvSpPr>
        <p:spPr>
          <a:xfrm>
            <a:off x="6287987" y="972150"/>
            <a:ext cx="2514711" cy="147732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No equipment may be touching any part of any mission model at the end of the match.</a:t>
            </a:r>
          </a:p>
        </p:txBody>
      </p:sp>
    </p:spTree>
    <p:extLst>
      <p:ext uri="{BB962C8B-B14F-4D97-AF65-F5344CB8AC3E}">
        <p14:creationId xmlns:p14="http://schemas.microsoft.com/office/powerpoint/2010/main" val="2852197744"/>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7" name="Picture 6">
            <a:extLst>
              <a:ext uri="{FF2B5EF4-FFF2-40B4-BE49-F238E27FC236}">
                <a16:creationId xmlns:a16="http://schemas.microsoft.com/office/drawing/2014/main" id="{59556CCB-4D18-E080-73B0-ABAE59A9D5FD}"/>
              </a:ext>
            </a:extLst>
          </p:cNvPr>
          <p:cNvPicPr>
            <a:picLocks noChangeAspect="1"/>
          </p:cNvPicPr>
          <p:nvPr/>
        </p:nvPicPr>
        <p:blipFill>
          <a:blip r:embed="rId3"/>
          <a:srcRect l="56869" t="21897" r="8485" b="7710"/>
          <a:stretch>
            <a:fillRect/>
          </a:stretch>
        </p:blipFill>
        <p:spPr>
          <a:xfrm>
            <a:off x="3948375" y="2655162"/>
            <a:ext cx="5052292" cy="2887023"/>
          </a:xfrm>
          <a:prstGeom prst="rect">
            <a:avLst/>
          </a:prstGeom>
        </p:spPr>
      </p:pic>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Arial"/>
              <a:buNone/>
            </a:pPr>
            <a:r>
              <a:rPr lang="en-US" dirty="0"/>
              <a:t>Robot Game Basics</a:t>
            </a:r>
            <a:endParaRPr dirty="0"/>
          </a:p>
        </p:txBody>
      </p:sp>
      <p:sp>
        <p:nvSpPr>
          <p:cNvPr id="163" name="Google Shape;163;p8"/>
          <p:cNvSpPr txBox="1"/>
          <p:nvPr/>
        </p:nvSpPr>
        <p:spPr>
          <a:xfrm>
            <a:off x="143332" y="1463378"/>
            <a:ext cx="6202050" cy="466277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Noto Sans Symbols"/>
              <a:buChar char="✔"/>
            </a:pPr>
            <a:r>
              <a:rPr lang="en-US" sz="1800" b="1" i="0" u="none" strike="noStrike" cap="none" dirty="0">
                <a:solidFill>
                  <a:srgbClr val="000000"/>
                </a:solidFill>
                <a:latin typeface="Arial"/>
                <a:ea typeface="Arial"/>
                <a:cs typeface="Arial"/>
                <a:sym typeface="Arial"/>
              </a:rPr>
              <a:t>This season is about </a:t>
            </a:r>
            <a:r>
              <a:rPr lang="en-US" sz="1800" b="1" dirty="0"/>
              <a:t>archaeology</a:t>
            </a:r>
            <a:r>
              <a:rPr lang="en-US" sz="1800" b="1" i="0" u="none" strike="noStrike" cap="none" dirty="0">
                <a:solidFill>
                  <a:srgbClr val="000000"/>
                </a:solidFill>
                <a:latin typeface="Arial"/>
                <a:ea typeface="Arial"/>
                <a:cs typeface="Arial"/>
                <a:sym typeface="Arial"/>
              </a:rPr>
              <a:t>, </a:t>
            </a:r>
            <a:r>
              <a:rPr lang="en-US" sz="1800" b="1" dirty="0"/>
              <a:t>how can we explore what's hidden and reveal stories of the past</a:t>
            </a:r>
            <a:endParaRPr lang="en-US" sz="1800" b="1" i="0" u="none" strike="noStrike" cap="none" dirty="0">
              <a:solidFill>
                <a:schemeClr val="dk1"/>
              </a:solidFill>
              <a:latin typeface="Arial"/>
              <a:ea typeface="Arial"/>
              <a:cs typeface="Arial"/>
              <a:sym typeface="Arial"/>
            </a:endParaRPr>
          </a:p>
          <a:p>
            <a:pPr marL="285750" indent="-285750">
              <a:lnSpc>
                <a:spcPct val="150000"/>
              </a:lnSpc>
              <a:buSzPts val="1800"/>
              <a:buFont typeface="Noto Sans Symbols"/>
              <a:buChar char="✔"/>
            </a:pPr>
            <a:r>
              <a:rPr lang="en-US" sz="1800" b="1" dirty="0">
                <a:solidFill>
                  <a:schemeClr val="dk1"/>
                </a:solidFill>
              </a:rPr>
              <a:t>Launch from one two launch areas</a:t>
            </a:r>
          </a:p>
          <a:p>
            <a:pPr marL="285750" indent="-285750">
              <a:lnSpc>
                <a:spcPct val="150000"/>
              </a:lnSpc>
              <a:buSzPts val="1800"/>
              <a:buFont typeface="Noto Sans Symbols"/>
              <a:buChar char="✔"/>
            </a:pPr>
            <a:r>
              <a:rPr lang="en-US" sz="1800" b="1" dirty="0">
                <a:solidFill>
                  <a:schemeClr val="dk1"/>
                </a:solidFill>
              </a:rPr>
              <a:t>Return to either home before launching again</a:t>
            </a:r>
          </a:p>
          <a:p>
            <a:pPr marL="285750" marR="0" lvl="0" indent="-285750" algn="l" rtl="0">
              <a:lnSpc>
                <a:spcPct val="150000"/>
              </a:lnSpc>
              <a:spcBef>
                <a:spcPts val="0"/>
              </a:spcBef>
              <a:spcAft>
                <a:spcPts val="0"/>
              </a:spcAft>
              <a:buClr>
                <a:srgbClr val="000000"/>
              </a:buClr>
              <a:buSzPts val="1800"/>
              <a:buFont typeface="Noto Sans Symbols"/>
              <a:buChar char="✔"/>
            </a:pPr>
            <a:r>
              <a:rPr lang="en-US" sz="1800" b="1" dirty="0">
                <a:solidFill>
                  <a:schemeClr val="dk1"/>
                </a:solidFill>
              </a:rPr>
              <a:t>Autonomous Robot</a:t>
            </a:r>
          </a:p>
          <a:p>
            <a:pPr marL="285750" marR="0" lvl="0" indent="-285750" algn="l" rtl="0">
              <a:lnSpc>
                <a:spcPct val="150000"/>
              </a:lnSpc>
              <a:spcBef>
                <a:spcPts val="0"/>
              </a:spcBef>
              <a:spcAft>
                <a:spcPts val="0"/>
              </a:spcAft>
              <a:buClr>
                <a:srgbClr val="000000"/>
              </a:buClr>
              <a:buSzPts val="1800"/>
              <a:buFont typeface="Noto Sans Symbols"/>
              <a:buChar char="✔"/>
            </a:pPr>
            <a:r>
              <a:rPr lang="en-US" sz="1800" b="1" i="0" u="none" strike="noStrike" cap="none" dirty="0">
                <a:solidFill>
                  <a:schemeClr val="dk1"/>
                </a:solidFill>
                <a:latin typeface="Arial"/>
                <a:ea typeface="Arial"/>
                <a:cs typeface="Arial"/>
                <a:sym typeface="Arial"/>
              </a:rPr>
              <a:t>2.5min Game Match</a:t>
            </a:r>
          </a:p>
          <a:p>
            <a:pPr marL="285750" marR="0" lvl="0" indent="-285750" algn="l" rtl="0">
              <a:lnSpc>
                <a:spcPct val="150000"/>
              </a:lnSpc>
              <a:spcBef>
                <a:spcPts val="0"/>
              </a:spcBef>
              <a:spcAft>
                <a:spcPts val="0"/>
              </a:spcAft>
              <a:buClr>
                <a:srgbClr val="000000"/>
              </a:buClr>
              <a:buSzPts val="1800"/>
              <a:buFont typeface="Noto Sans Symbols"/>
              <a:buChar char="✔"/>
            </a:pPr>
            <a:r>
              <a:rPr lang="en-US" sz="1800" b="1" i="0" u="none" strike="noStrike" cap="none" dirty="0">
                <a:solidFill>
                  <a:schemeClr val="dk1"/>
                </a:solidFill>
                <a:latin typeface="Arial"/>
                <a:ea typeface="Arial"/>
                <a:cs typeface="Arial"/>
                <a:sym typeface="Arial"/>
              </a:rPr>
              <a:t>Only the robot can move objects</a:t>
            </a:r>
          </a:p>
          <a:p>
            <a:pPr marL="285750" marR="0" lvl="0" indent="-285750" algn="l" rtl="0">
              <a:lnSpc>
                <a:spcPct val="150000"/>
              </a:lnSpc>
              <a:spcBef>
                <a:spcPts val="0"/>
              </a:spcBef>
              <a:spcAft>
                <a:spcPts val="0"/>
              </a:spcAft>
              <a:buClr>
                <a:srgbClr val="000000"/>
              </a:buClr>
              <a:buSzPts val="1800"/>
              <a:buFont typeface="Noto Sans Symbols"/>
              <a:buChar char="✔"/>
            </a:pPr>
            <a:r>
              <a:rPr lang="en-US" sz="1800" b="1" dirty="0">
                <a:solidFill>
                  <a:schemeClr val="dk1"/>
                </a:solidFill>
              </a:rPr>
              <a:t>Scores are at the end of the match</a:t>
            </a:r>
          </a:p>
          <a:p>
            <a:pPr marL="285750" marR="0" lvl="0" indent="-285750" algn="l" rtl="0">
              <a:lnSpc>
                <a:spcPct val="150000"/>
              </a:lnSpc>
              <a:spcBef>
                <a:spcPts val="0"/>
              </a:spcBef>
              <a:spcAft>
                <a:spcPts val="0"/>
              </a:spcAft>
              <a:buClr>
                <a:srgbClr val="000000"/>
              </a:buClr>
              <a:buSzPts val="1800"/>
              <a:buFont typeface="Noto Sans Symbols"/>
              <a:buChar char="✔"/>
            </a:pPr>
            <a:r>
              <a:rPr lang="en-US" sz="1800" b="1" dirty="0">
                <a:solidFill>
                  <a:schemeClr val="dk1"/>
                </a:solidFill>
              </a:rPr>
              <a:t>Three matches – highest score counts</a:t>
            </a:r>
          </a:p>
          <a:p>
            <a:pPr marL="285750" marR="0" lvl="0" indent="-285750" algn="l" rtl="0">
              <a:lnSpc>
                <a:spcPct val="150000"/>
              </a:lnSpc>
              <a:spcBef>
                <a:spcPts val="0"/>
              </a:spcBef>
              <a:spcAft>
                <a:spcPts val="0"/>
              </a:spcAft>
              <a:buClr>
                <a:srgbClr val="000000"/>
              </a:buClr>
              <a:buSzPts val="1800"/>
              <a:buFont typeface="Noto Sans Symbols"/>
              <a:buChar char="✔"/>
            </a:pPr>
            <a:r>
              <a:rPr lang="en-US" sz="1800" b="1" dirty="0">
                <a:solidFill>
                  <a:schemeClr val="dk1"/>
                </a:solidFill>
              </a:rPr>
              <a:t>Gracious Professionalism will be judged by referees (2, 3, or 4 points)</a:t>
            </a:r>
            <a:endParaRPr sz="1800" b="1" i="0" u="none" strike="noStrike" cap="none" dirty="0">
              <a:solidFill>
                <a:schemeClr val="dk1"/>
              </a:solidFill>
              <a:latin typeface="Arial"/>
              <a:ea typeface="Arial"/>
              <a:cs typeface="Arial"/>
              <a:sym typeface="Arial"/>
            </a:endParaRPr>
          </a:p>
        </p:txBody>
      </p:sp>
      <p:pic>
        <p:nvPicPr>
          <p:cNvPr id="164" name="Google Shape;164;p8"/>
          <p:cNvPicPr preferRelativeResize="0"/>
          <p:nvPr/>
        </p:nvPicPr>
        <p:blipFill rotWithShape="1">
          <a:blip r:embed="rId4">
            <a:alphaModFix/>
          </a:blip>
          <a:srcRect/>
          <a:stretch/>
        </p:blipFill>
        <p:spPr>
          <a:xfrm>
            <a:off x="7211505" y="281980"/>
            <a:ext cx="1840650" cy="579319"/>
          </a:xfrm>
          <a:prstGeom prst="rect">
            <a:avLst/>
          </a:prstGeom>
          <a:noFill/>
          <a:ln>
            <a:noFill/>
          </a:ln>
        </p:spPr>
      </p:pic>
      <p:pic>
        <p:nvPicPr>
          <p:cNvPr id="3" name="Picture 2">
            <a:extLst>
              <a:ext uri="{FF2B5EF4-FFF2-40B4-BE49-F238E27FC236}">
                <a16:creationId xmlns:a16="http://schemas.microsoft.com/office/drawing/2014/main" id="{EAD6A532-68D6-11C0-85AA-109D95D83C94}"/>
              </a:ext>
            </a:extLst>
          </p:cNvPr>
          <p:cNvPicPr>
            <a:picLocks noChangeAspect="1"/>
          </p:cNvPicPr>
          <p:nvPr/>
        </p:nvPicPr>
        <p:blipFill>
          <a:blip r:embed="rId5"/>
          <a:srcRect l="63737" t="24163" r="12626" b="5915"/>
          <a:stretch>
            <a:fillRect/>
          </a:stretch>
        </p:blipFill>
        <p:spPr>
          <a:xfrm>
            <a:off x="7324115" y="1701800"/>
            <a:ext cx="1362685" cy="1133764"/>
          </a:xfrm>
          <a:prstGeom prst="rect">
            <a:avLst/>
          </a:prstGeom>
        </p:spPr>
      </p:pic>
    </p:spTree>
    <p:extLst>
      <p:ext uri="{BB962C8B-B14F-4D97-AF65-F5344CB8AC3E}">
        <p14:creationId xmlns:p14="http://schemas.microsoft.com/office/powerpoint/2010/main" val="4232108048"/>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Mission 14 – Sample Collection</a:t>
            </a:r>
          </a:p>
        </p:txBody>
      </p:sp>
      <p:pic>
        <p:nvPicPr>
          <p:cNvPr id="3" name="Picture 2">
            <a:extLst>
              <a:ext uri="{FF2B5EF4-FFF2-40B4-BE49-F238E27FC236}">
                <a16:creationId xmlns:a16="http://schemas.microsoft.com/office/drawing/2014/main" id="{99EC075C-E71F-BD41-C9BF-CF42B800E35A}"/>
              </a:ext>
            </a:extLst>
          </p:cNvPr>
          <p:cNvPicPr>
            <a:picLocks noChangeAspect="1"/>
          </p:cNvPicPr>
          <p:nvPr/>
        </p:nvPicPr>
        <p:blipFill>
          <a:blip r:embed="rId3"/>
          <a:srcRect l="53636" t="33031" r="31920" b="25758"/>
          <a:stretch>
            <a:fillRect/>
          </a:stretch>
        </p:blipFill>
        <p:spPr>
          <a:xfrm>
            <a:off x="46213" y="1871360"/>
            <a:ext cx="4708966" cy="3778696"/>
          </a:xfrm>
          <a:prstGeom prst="rect">
            <a:avLst/>
          </a:prstGeom>
        </p:spPr>
      </p:pic>
      <p:sp>
        <p:nvSpPr>
          <p:cNvPr id="15" name="TextBox 14">
            <a:extLst>
              <a:ext uri="{FF2B5EF4-FFF2-40B4-BE49-F238E27FC236}">
                <a16:creationId xmlns:a16="http://schemas.microsoft.com/office/drawing/2014/main" id="{D62471EC-9C0B-498A-60E5-190A28DC19E8}"/>
              </a:ext>
            </a:extLst>
          </p:cNvPr>
          <p:cNvSpPr txBox="1"/>
          <p:nvPr/>
        </p:nvSpPr>
        <p:spPr>
          <a:xfrm>
            <a:off x="347123" y="1964441"/>
            <a:ext cx="1000596" cy="3693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Brush</a:t>
            </a:r>
            <a:endParaRPr lang="en-US" sz="1800" b="1" u="sng" dirty="0">
              <a:solidFill>
                <a:schemeClr val="bg1"/>
              </a:solidFill>
            </a:endParaRPr>
          </a:p>
        </p:txBody>
      </p:sp>
      <p:sp>
        <p:nvSpPr>
          <p:cNvPr id="4" name="TextBox 3">
            <a:extLst>
              <a:ext uri="{FF2B5EF4-FFF2-40B4-BE49-F238E27FC236}">
                <a16:creationId xmlns:a16="http://schemas.microsoft.com/office/drawing/2014/main" id="{8DDECE2A-195B-BA34-DC82-1967EEA64D6B}"/>
              </a:ext>
            </a:extLst>
          </p:cNvPr>
          <p:cNvSpPr txBox="1"/>
          <p:nvPr/>
        </p:nvSpPr>
        <p:spPr>
          <a:xfrm>
            <a:off x="1648629" y="1952300"/>
            <a:ext cx="1134524" cy="3693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Minecart</a:t>
            </a:r>
            <a:endParaRPr lang="en-US" sz="1800" b="1" u="sng" dirty="0">
              <a:solidFill>
                <a:schemeClr val="bg1"/>
              </a:solidFill>
            </a:endParaRPr>
          </a:p>
        </p:txBody>
      </p:sp>
      <p:sp>
        <p:nvSpPr>
          <p:cNvPr id="5" name="TextBox 4">
            <a:extLst>
              <a:ext uri="{FF2B5EF4-FFF2-40B4-BE49-F238E27FC236}">
                <a16:creationId xmlns:a16="http://schemas.microsoft.com/office/drawing/2014/main" id="{E515F36B-874E-1DF7-678C-6DEAEDCA781F}"/>
              </a:ext>
            </a:extLst>
          </p:cNvPr>
          <p:cNvSpPr txBox="1"/>
          <p:nvPr/>
        </p:nvSpPr>
        <p:spPr>
          <a:xfrm>
            <a:off x="3093299" y="1964441"/>
            <a:ext cx="1292269" cy="3693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Scale Pan</a:t>
            </a:r>
            <a:endParaRPr lang="en-US" sz="1800" b="1" u="sng" dirty="0">
              <a:solidFill>
                <a:schemeClr val="bg1"/>
              </a:solidFill>
            </a:endParaRPr>
          </a:p>
        </p:txBody>
      </p:sp>
      <p:sp>
        <p:nvSpPr>
          <p:cNvPr id="6" name="TextBox 5">
            <a:extLst>
              <a:ext uri="{FF2B5EF4-FFF2-40B4-BE49-F238E27FC236}">
                <a16:creationId xmlns:a16="http://schemas.microsoft.com/office/drawing/2014/main" id="{B92CC9F9-B8F7-AAD1-12A0-C80A081574B2}"/>
              </a:ext>
            </a:extLst>
          </p:cNvPr>
          <p:cNvSpPr txBox="1"/>
          <p:nvPr/>
        </p:nvSpPr>
        <p:spPr>
          <a:xfrm>
            <a:off x="374833" y="3674606"/>
            <a:ext cx="1000596" cy="3693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Topsoil</a:t>
            </a:r>
            <a:endParaRPr lang="en-US" sz="1800" b="1" u="sng" dirty="0">
              <a:solidFill>
                <a:schemeClr val="bg1"/>
              </a:solidFill>
            </a:endParaRPr>
          </a:p>
        </p:txBody>
      </p:sp>
      <p:sp>
        <p:nvSpPr>
          <p:cNvPr id="7" name="TextBox 6">
            <a:extLst>
              <a:ext uri="{FF2B5EF4-FFF2-40B4-BE49-F238E27FC236}">
                <a16:creationId xmlns:a16="http://schemas.microsoft.com/office/drawing/2014/main" id="{9CD102C6-ECBB-C085-9583-771015439C60}"/>
              </a:ext>
            </a:extLst>
          </p:cNvPr>
          <p:cNvSpPr txBox="1"/>
          <p:nvPr/>
        </p:nvSpPr>
        <p:spPr>
          <a:xfrm>
            <a:off x="1400100" y="4069814"/>
            <a:ext cx="1000596" cy="52322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1"/>
                </a:solidFill>
              </a:rPr>
              <a:t>Precious Artifact</a:t>
            </a:r>
            <a:endParaRPr lang="en-US" b="1" u="sng" dirty="0">
              <a:solidFill>
                <a:schemeClr val="bg1"/>
              </a:solidFill>
            </a:endParaRPr>
          </a:p>
        </p:txBody>
      </p:sp>
      <p:sp>
        <p:nvSpPr>
          <p:cNvPr id="8" name="TextBox 7">
            <a:extLst>
              <a:ext uri="{FF2B5EF4-FFF2-40B4-BE49-F238E27FC236}">
                <a16:creationId xmlns:a16="http://schemas.microsoft.com/office/drawing/2014/main" id="{9CE2A46F-27C7-9738-CA76-5E2DCBCC9D49}"/>
              </a:ext>
            </a:extLst>
          </p:cNvPr>
          <p:cNvSpPr txBox="1"/>
          <p:nvPr/>
        </p:nvSpPr>
        <p:spPr>
          <a:xfrm>
            <a:off x="2522335" y="4043938"/>
            <a:ext cx="848147" cy="52322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1"/>
                </a:solidFill>
              </a:rPr>
              <a:t>Ore w/ Artifact</a:t>
            </a:r>
          </a:p>
        </p:txBody>
      </p:sp>
      <p:sp>
        <p:nvSpPr>
          <p:cNvPr id="9" name="TextBox 8">
            <a:extLst>
              <a:ext uri="{FF2B5EF4-FFF2-40B4-BE49-F238E27FC236}">
                <a16:creationId xmlns:a16="http://schemas.microsoft.com/office/drawing/2014/main" id="{2E3A2CFC-8AC2-9A36-0A89-CBDB5AABB73B}"/>
              </a:ext>
            </a:extLst>
          </p:cNvPr>
          <p:cNvSpPr txBox="1"/>
          <p:nvPr/>
        </p:nvSpPr>
        <p:spPr>
          <a:xfrm>
            <a:off x="3392674" y="3622582"/>
            <a:ext cx="1178535" cy="3693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Millstone</a:t>
            </a:r>
            <a:endParaRPr lang="en-US" sz="1800" b="1" u="sng" dirty="0">
              <a:solidFill>
                <a:schemeClr val="bg1"/>
              </a:solidFill>
            </a:endParaRPr>
          </a:p>
        </p:txBody>
      </p:sp>
      <p:pic>
        <p:nvPicPr>
          <p:cNvPr id="12" name="Picture 11">
            <a:extLst>
              <a:ext uri="{FF2B5EF4-FFF2-40B4-BE49-F238E27FC236}">
                <a16:creationId xmlns:a16="http://schemas.microsoft.com/office/drawing/2014/main" id="{14FEFB9C-CB13-4241-D240-008A9EE3B0DE}"/>
              </a:ext>
            </a:extLst>
          </p:cNvPr>
          <p:cNvPicPr>
            <a:picLocks noChangeAspect="1"/>
          </p:cNvPicPr>
          <p:nvPr/>
        </p:nvPicPr>
        <p:blipFill>
          <a:blip r:embed="rId4"/>
          <a:srcRect l="67367" t="36579" r="18734" b="34146"/>
          <a:stretch>
            <a:fillRect/>
          </a:stretch>
        </p:blipFill>
        <p:spPr>
          <a:xfrm>
            <a:off x="4904109" y="3302930"/>
            <a:ext cx="4268163" cy="2528455"/>
          </a:xfrm>
          <a:prstGeom prst="rect">
            <a:avLst/>
          </a:prstGeom>
        </p:spPr>
      </p:pic>
      <p:pic>
        <p:nvPicPr>
          <p:cNvPr id="14" name="Picture 2" descr="See the source image">
            <a:extLst>
              <a:ext uri="{FF2B5EF4-FFF2-40B4-BE49-F238E27FC236}">
                <a16:creationId xmlns:a16="http://schemas.microsoft.com/office/drawing/2014/main" id="{C8B726BF-FD37-F6C1-F875-1463D4BF4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3" y="3838856"/>
            <a:ext cx="1293487" cy="1142269"/>
          </a:xfrm>
          <a:prstGeom prst="rect">
            <a:avLst/>
          </a:prstGeom>
          <a:noFill/>
          <a:extLst>
            <a:ext uri="{909E8E84-426E-40DD-AFC4-6F175D3DCCD1}">
              <a14:hiddenFill xmlns:a14="http://schemas.microsoft.com/office/drawing/2010/main">
                <a:solidFill>
                  <a:srgbClr val="FFFFFF"/>
                </a:solidFill>
              </a14:hiddenFill>
            </a:ext>
          </a:extLst>
        </p:spPr>
      </p:pic>
      <p:sp>
        <p:nvSpPr>
          <p:cNvPr id="19" name="Trapezoid 18">
            <a:extLst>
              <a:ext uri="{FF2B5EF4-FFF2-40B4-BE49-F238E27FC236}">
                <a16:creationId xmlns:a16="http://schemas.microsoft.com/office/drawing/2014/main" id="{49A86DE6-9886-5608-18C0-6405AE8F8DCA}"/>
              </a:ext>
            </a:extLst>
          </p:cNvPr>
          <p:cNvSpPr/>
          <p:nvPr/>
        </p:nvSpPr>
        <p:spPr>
          <a:xfrm rot="275083" flipV="1">
            <a:off x="4989214" y="3205860"/>
            <a:ext cx="3079885" cy="937491"/>
          </a:xfrm>
          <a:prstGeom prst="trapezoid">
            <a:avLst>
              <a:gd name="adj" fmla="val 10480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7CFEE52-22AE-AFA5-1BDC-8F32B02C99C5}"/>
              </a:ext>
            </a:extLst>
          </p:cNvPr>
          <p:cNvPicPr>
            <a:picLocks noChangeAspect="1"/>
          </p:cNvPicPr>
          <p:nvPr/>
        </p:nvPicPr>
        <p:blipFill>
          <a:blip r:embed="rId6"/>
          <a:srcRect l="56565" t="25973" r="13939" b="22795"/>
          <a:stretch>
            <a:fillRect/>
          </a:stretch>
        </p:blipFill>
        <p:spPr>
          <a:xfrm>
            <a:off x="5050865" y="1786873"/>
            <a:ext cx="3103339" cy="1516057"/>
          </a:xfrm>
          <a:prstGeom prst="rect">
            <a:avLst/>
          </a:prstGeom>
          <a:solidFill>
            <a:srgbClr val="FF0000"/>
          </a:solidFill>
          <a:ln w="38100">
            <a:solidFill>
              <a:srgbClr val="FF0000"/>
            </a:solidFill>
          </a:ln>
        </p:spPr>
      </p:pic>
      <p:sp>
        <p:nvSpPr>
          <p:cNvPr id="20" name="TextBox 19">
            <a:extLst>
              <a:ext uri="{FF2B5EF4-FFF2-40B4-BE49-F238E27FC236}">
                <a16:creationId xmlns:a16="http://schemas.microsoft.com/office/drawing/2014/main" id="{4B40D6B2-2506-D73D-29F6-77B4C99431F0}"/>
              </a:ext>
            </a:extLst>
          </p:cNvPr>
          <p:cNvSpPr txBox="1"/>
          <p:nvPr/>
        </p:nvSpPr>
        <p:spPr>
          <a:xfrm>
            <a:off x="6008585" y="4957992"/>
            <a:ext cx="1178535" cy="3693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Forum</a:t>
            </a:r>
            <a:endParaRPr lang="en-US" sz="1800" b="1" u="sng" dirty="0">
              <a:solidFill>
                <a:schemeClr val="bg1"/>
              </a:solidFill>
            </a:endParaRPr>
          </a:p>
        </p:txBody>
      </p:sp>
      <p:sp>
        <p:nvSpPr>
          <p:cNvPr id="21" name="TextBox 20">
            <a:extLst>
              <a:ext uri="{FF2B5EF4-FFF2-40B4-BE49-F238E27FC236}">
                <a16:creationId xmlns:a16="http://schemas.microsoft.com/office/drawing/2014/main" id="{93B67427-6C6C-4F83-D23F-78A073F447E4}"/>
              </a:ext>
            </a:extLst>
          </p:cNvPr>
          <p:cNvSpPr txBox="1"/>
          <p:nvPr/>
        </p:nvSpPr>
        <p:spPr>
          <a:xfrm>
            <a:off x="2927535" y="5369720"/>
            <a:ext cx="3114848"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Artifacts touching mat and at least partly in forum.</a:t>
            </a:r>
          </a:p>
          <a:p>
            <a:pPr algn="ctr"/>
            <a:r>
              <a:rPr lang="en-US" sz="1800" b="1" dirty="0">
                <a:solidFill>
                  <a:schemeClr val="bg1"/>
                </a:solidFill>
              </a:rPr>
              <a:t>5 Points each</a:t>
            </a:r>
            <a:endParaRPr lang="en-US" sz="1800" b="1" u="sng" dirty="0">
              <a:solidFill>
                <a:schemeClr val="bg1"/>
              </a:solidFill>
            </a:endParaRPr>
          </a:p>
        </p:txBody>
      </p:sp>
      <p:sp>
        <p:nvSpPr>
          <p:cNvPr id="22" name="TextBox 21">
            <a:extLst>
              <a:ext uri="{FF2B5EF4-FFF2-40B4-BE49-F238E27FC236}">
                <a16:creationId xmlns:a16="http://schemas.microsoft.com/office/drawing/2014/main" id="{F663E859-6166-9DB9-CC72-FC58D6EC6336}"/>
              </a:ext>
            </a:extLst>
          </p:cNvPr>
          <p:cNvSpPr txBox="1"/>
          <p:nvPr/>
        </p:nvSpPr>
        <p:spPr>
          <a:xfrm>
            <a:off x="6597852" y="802216"/>
            <a:ext cx="2514711" cy="147732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No equipment may be touching any part of any mission model at the end of the match.</a:t>
            </a:r>
          </a:p>
        </p:txBody>
      </p:sp>
    </p:spTree>
    <p:extLst>
      <p:ext uri="{BB962C8B-B14F-4D97-AF65-F5344CB8AC3E}">
        <p14:creationId xmlns:p14="http://schemas.microsoft.com/office/powerpoint/2010/main" val="6944926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fltVal val="0"/>
                                          </p:val>
                                        </p:tav>
                                      </p:tavLst>
                                    </p:anim>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Mission 15 – Site Marking</a:t>
            </a:r>
          </a:p>
        </p:txBody>
      </p:sp>
      <p:pic>
        <p:nvPicPr>
          <p:cNvPr id="8" name="Picture 7">
            <a:extLst>
              <a:ext uri="{FF2B5EF4-FFF2-40B4-BE49-F238E27FC236}">
                <a16:creationId xmlns:a16="http://schemas.microsoft.com/office/drawing/2014/main" id="{F72F641F-41BF-F1D2-27AB-4F8765EBC908}"/>
              </a:ext>
            </a:extLst>
          </p:cNvPr>
          <p:cNvPicPr>
            <a:picLocks noChangeAspect="1"/>
          </p:cNvPicPr>
          <p:nvPr/>
        </p:nvPicPr>
        <p:blipFill>
          <a:blip r:embed="rId3"/>
          <a:srcRect l="54444" t="39136" r="32526" b="33928"/>
          <a:stretch>
            <a:fillRect/>
          </a:stretch>
        </p:blipFill>
        <p:spPr>
          <a:xfrm>
            <a:off x="133808" y="1406040"/>
            <a:ext cx="2087417" cy="1213616"/>
          </a:xfrm>
          <a:prstGeom prst="rect">
            <a:avLst/>
          </a:prstGeom>
        </p:spPr>
      </p:pic>
      <p:pic>
        <p:nvPicPr>
          <p:cNvPr id="11" name="Picture 10">
            <a:extLst>
              <a:ext uri="{FF2B5EF4-FFF2-40B4-BE49-F238E27FC236}">
                <a16:creationId xmlns:a16="http://schemas.microsoft.com/office/drawing/2014/main" id="{E66E4D56-93B7-E9B3-F27D-0C5ABF6717F4}"/>
              </a:ext>
            </a:extLst>
          </p:cNvPr>
          <p:cNvPicPr>
            <a:picLocks noChangeAspect="1"/>
          </p:cNvPicPr>
          <p:nvPr/>
        </p:nvPicPr>
        <p:blipFill>
          <a:blip r:embed="rId3"/>
          <a:srcRect l="71781" t="40840" r="16466" b="34366"/>
          <a:stretch>
            <a:fillRect/>
          </a:stretch>
        </p:blipFill>
        <p:spPr>
          <a:xfrm>
            <a:off x="1399270" y="2733962"/>
            <a:ext cx="5834573" cy="3462123"/>
          </a:xfrm>
          <a:prstGeom prst="rect">
            <a:avLst/>
          </a:prstGeom>
        </p:spPr>
      </p:pic>
      <p:pic>
        <p:nvPicPr>
          <p:cNvPr id="3" name="Picture 2">
            <a:extLst>
              <a:ext uri="{FF2B5EF4-FFF2-40B4-BE49-F238E27FC236}">
                <a16:creationId xmlns:a16="http://schemas.microsoft.com/office/drawing/2014/main" id="{2F34B72E-C5F6-A003-0442-AE37CA5BECAB}"/>
              </a:ext>
            </a:extLst>
          </p:cNvPr>
          <p:cNvPicPr>
            <a:picLocks noChangeAspect="1"/>
          </p:cNvPicPr>
          <p:nvPr/>
        </p:nvPicPr>
        <p:blipFill>
          <a:blip r:embed="rId4"/>
          <a:srcRect l="56566" t="22974" r="20000" b="19563"/>
          <a:stretch>
            <a:fillRect/>
          </a:stretch>
        </p:blipFill>
        <p:spPr>
          <a:xfrm>
            <a:off x="5395607" y="1912243"/>
            <a:ext cx="2382983" cy="1643438"/>
          </a:xfrm>
          <a:prstGeom prst="rect">
            <a:avLst/>
          </a:prstGeom>
        </p:spPr>
      </p:pic>
      <p:pic>
        <p:nvPicPr>
          <p:cNvPr id="4" name="Picture 2" descr="See the source image">
            <a:extLst>
              <a:ext uri="{FF2B5EF4-FFF2-40B4-BE49-F238E27FC236}">
                <a16:creationId xmlns:a16="http://schemas.microsoft.com/office/drawing/2014/main" id="{B6634840-64D8-4940-FFFB-DF478671DD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607" y="2457361"/>
            <a:ext cx="1293487" cy="1142269"/>
          </a:xfrm>
          <a:prstGeom prst="rect">
            <a:avLst/>
          </a:prstGeom>
          <a:noFill/>
          <a:extLst>
            <a:ext uri="{909E8E84-426E-40DD-AFC4-6F175D3DCCD1}">
              <a14:hiddenFill xmlns:a14="http://schemas.microsoft.com/office/drawing/2010/main">
                <a:solidFill>
                  <a:srgbClr val="FFFFFF"/>
                </a:solidFill>
              </a14:hiddenFill>
            </a:ext>
          </a:extLst>
        </p:spPr>
      </p:pic>
      <p:sp>
        <p:nvSpPr>
          <p:cNvPr id="12" name="Striped Right Arrow 7">
            <a:extLst>
              <a:ext uri="{FF2B5EF4-FFF2-40B4-BE49-F238E27FC236}">
                <a16:creationId xmlns:a16="http://schemas.microsoft.com/office/drawing/2014/main" id="{F02CB553-C34B-6C73-7032-D668113EDD9E}"/>
              </a:ext>
            </a:extLst>
          </p:cNvPr>
          <p:cNvSpPr/>
          <p:nvPr/>
        </p:nvSpPr>
        <p:spPr>
          <a:xfrm rot="7307464" flipH="1">
            <a:off x="4253447" y="3276904"/>
            <a:ext cx="866372" cy="50632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riped Right Arrow 7">
            <a:extLst>
              <a:ext uri="{FF2B5EF4-FFF2-40B4-BE49-F238E27FC236}">
                <a16:creationId xmlns:a16="http://schemas.microsoft.com/office/drawing/2014/main" id="{430C5709-E333-C9D6-1269-21EFDF462320}"/>
              </a:ext>
            </a:extLst>
          </p:cNvPr>
          <p:cNvSpPr/>
          <p:nvPr/>
        </p:nvSpPr>
        <p:spPr>
          <a:xfrm rot="7307464" flipH="1">
            <a:off x="1944677" y="4040584"/>
            <a:ext cx="866372" cy="50632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riped Right Arrow 7">
            <a:extLst>
              <a:ext uri="{FF2B5EF4-FFF2-40B4-BE49-F238E27FC236}">
                <a16:creationId xmlns:a16="http://schemas.microsoft.com/office/drawing/2014/main" id="{836396E4-DE46-7F61-1B38-5CAEA74F2D5D}"/>
              </a:ext>
            </a:extLst>
          </p:cNvPr>
          <p:cNvSpPr/>
          <p:nvPr/>
        </p:nvSpPr>
        <p:spPr>
          <a:xfrm rot="7307464" flipH="1">
            <a:off x="3099317" y="6103272"/>
            <a:ext cx="866372" cy="50632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075CC6D-6D79-599B-BADC-9F4C5622DB0B}"/>
              </a:ext>
            </a:extLst>
          </p:cNvPr>
          <p:cNvPicPr>
            <a:picLocks noChangeAspect="1"/>
          </p:cNvPicPr>
          <p:nvPr/>
        </p:nvPicPr>
        <p:blipFill>
          <a:blip r:embed="rId6"/>
          <a:srcRect l="59697" t="22974" r="14243" b="20640"/>
          <a:stretch>
            <a:fillRect/>
          </a:stretch>
        </p:blipFill>
        <p:spPr>
          <a:xfrm>
            <a:off x="5168106" y="5066740"/>
            <a:ext cx="2382983" cy="1450112"/>
          </a:xfrm>
          <a:prstGeom prst="rect">
            <a:avLst/>
          </a:prstGeom>
        </p:spPr>
      </p:pic>
      <p:pic>
        <p:nvPicPr>
          <p:cNvPr id="18" name="Picture 2" descr="See the source image">
            <a:extLst>
              <a:ext uri="{FF2B5EF4-FFF2-40B4-BE49-F238E27FC236}">
                <a16:creationId xmlns:a16="http://schemas.microsoft.com/office/drawing/2014/main" id="{D368C18D-A328-9553-0BA2-EFC4A063F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986" y="5273719"/>
            <a:ext cx="1293487" cy="11422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D646D5B-A2B2-762F-3E70-D095848C3C98}"/>
              </a:ext>
            </a:extLst>
          </p:cNvPr>
          <p:cNvSpPr txBox="1"/>
          <p:nvPr/>
        </p:nvSpPr>
        <p:spPr>
          <a:xfrm>
            <a:off x="128896" y="3876772"/>
            <a:ext cx="2954914" cy="1200329"/>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Site with a flag at least partly inside and touching the mat</a:t>
            </a:r>
          </a:p>
          <a:p>
            <a:pPr algn="ctr"/>
            <a:r>
              <a:rPr lang="en-US" sz="1800" b="1" dirty="0">
                <a:solidFill>
                  <a:schemeClr val="bg1"/>
                </a:solidFill>
              </a:rPr>
              <a:t>10 Points each</a:t>
            </a:r>
            <a:endParaRPr lang="en-US" sz="1800" b="1" u="sng" dirty="0">
              <a:solidFill>
                <a:schemeClr val="bg1"/>
              </a:solidFill>
            </a:endParaRPr>
          </a:p>
        </p:txBody>
      </p:sp>
    </p:spTree>
    <p:extLst>
      <p:ext uri="{BB962C8B-B14F-4D97-AF65-F5344CB8AC3E}">
        <p14:creationId xmlns:p14="http://schemas.microsoft.com/office/powerpoint/2010/main" val="42562016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3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par>
                                <p:cTn id="28" presetID="53" presetClass="exit" presetSubtype="32" fill="hold" nodeType="withEffect">
                                  <p:stCondLst>
                                    <p:cond delay="0"/>
                                  </p:stCondLst>
                                  <p:childTnLst>
                                    <p:anim calcmode="lin" valueType="num">
                                      <p:cBhvr>
                                        <p:cTn id="29" dur="500"/>
                                        <p:tgtEl>
                                          <p:spTgt spid="18"/>
                                        </p:tgtEl>
                                        <p:attrNameLst>
                                          <p:attrName>ppt_w</p:attrName>
                                        </p:attrNameLst>
                                      </p:cBhvr>
                                      <p:tavLst>
                                        <p:tav tm="0">
                                          <p:val>
                                            <p:strVal val="ppt_w"/>
                                          </p:val>
                                        </p:tav>
                                        <p:tav tm="100000">
                                          <p:val>
                                            <p:fltVal val="0"/>
                                          </p:val>
                                        </p:tav>
                                      </p:tavLst>
                                    </p:anim>
                                    <p:anim calcmode="lin" valueType="num">
                                      <p:cBhvr>
                                        <p:cTn id="30" dur="500"/>
                                        <p:tgtEl>
                                          <p:spTgt spid="18"/>
                                        </p:tgtEl>
                                        <p:attrNameLst>
                                          <p:attrName>ppt_h</p:attrName>
                                        </p:attrNameLst>
                                      </p:cBhvr>
                                      <p:tavLst>
                                        <p:tav tm="0">
                                          <p:val>
                                            <p:strVal val="ppt_h"/>
                                          </p:val>
                                        </p:tav>
                                        <p:tav tm="100000">
                                          <p:val>
                                            <p:fltVal val="0"/>
                                          </p:val>
                                        </p:tav>
                                      </p:tavLst>
                                    </p:anim>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3" name="Picture 2">
            <a:extLst>
              <a:ext uri="{FF2B5EF4-FFF2-40B4-BE49-F238E27FC236}">
                <a16:creationId xmlns:a16="http://schemas.microsoft.com/office/drawing/2014/main" id="{04A7AD83-39D8-FF6A-5BC9-EA4E4647CB2D}"/>
              </a:ext>
            </a:extLst>
          </p:cNvPr>
          <p:cNvPicPr>
            <a:picLocks noChangeAspect="1"/>
          </p:cNvPicPr>
          <p:nvPr/>
        </p:nvPicPr>
        <p:blipFill>
          <a:blip r:embed="rId3"/>
          <a:srcRect l="56869" t="21897" r="8485" b="7710"/>
          <a:stretch>
            <a:fillRect/>
          </a:stretch>
        </p:blipFill>
        <p:spPr>
          <a:xfrm>
            <a:off x="3948375" y="2655162"/>
            <a:ext cx="5052292" cy="2887023"/>
          </a:xfrm>
          <a:prstGeom prst="rect">
            <a:avLst/>
          </a:prstGeom>
        </p:spPr>
      </p:pic>
      <p:pic>
        <p:nvPicPr>
          <p:cNvPr id="6" name="Picture 5">
            <a:extLst>
              <a:ext uri="{FF2B5EF4-FFF2-40B4-BE49-F238E27FC236}">
                <a16:creationId xmlns:a16="http://schemas.microsoft.com/office/drawing/2014/main" id="{A68D42B6-1E61-9D7C-977B-4F1B5AB6FB8C}"/>
              </a:ext>
            </a:extLst>
          </p:cNvPr>
          <p:cNvPicPr>
            <a:picLocks noChangeAspect="1"/>
          </p:cNvPicPr>
          <p:nvPr/>
        </p:nvPicPr>
        <p:blipFill>
          <a:blip r:embed="rId4"/>
          <a:srcRect l="63737" t="24163" r="12626" b="5915"/>
          <a:stretch>
            <a:fillRect/>
          </a:stretch>
        </p:blipFill>
        <p:spPr>
          <a:xfrm>
            <a:off x="7324115" y="1701800"/>
            <a:ext cx="1362685" cy="1133764"/>
          </a:xfrm>
          <a:prstGeom prst="rect">
            <a:avLst/>
          </a:prstGeom>
        </p:spPr>
      </p:pic>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Precision Tokens</a:t>
            </a:r>
            <a:endParaRPr dirty="0"/>
          </a:p>
        </p:txBody>
      </p:sp>
      <p:sp>
        <p:nvSpPr>
          <p:cNvPr id="163" name="Google Shape;163;p8"/>
          <p:cNvSpPr txBox="1"/>
          <p:nvPr/>
        </p:nvSpPr>
        <p:spPr>
          <a:xfrm>
            <a:off x="143334" y="1463378"/>
            <a:ext cx="4797886" cy="5078273"/>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800" b="1" dirty="0"/>
              <a:t>You begin the match with six precision tokens worth 50 free points. </a:t>
            </a:r>
          </a:p>
          <a:p>
            <a:pPr marL="285750" lvl="0" indent="-285750">
              <a:lnSpc>
                <a:spcPct val="150000"/>
              </a:lnSpc>
              <a:buSzPts val="1800"/>
              <a:buFont typeface="Noto Sans Symbols"/>
              <a:buChar char="✔"/>
            </a:pPr>
            <a:r>
              <a:rPr lang="en-US" sz="1800" b="1" dirty="0"/>
              <a:t>The referee holds onto them. </a:t>
            </a:r>
          </a:p>
          <a:p>
            <a:pPr marL="285750" lvl="0" indent="-285750">
              <a:lnSpc>
                <a:spcPct val="150000"/>
              </a:lnSpc>
              <a:buSzPts val="1800"/>
              <a:buFont typeface="Noto Sans Symbols"/>
              <a:buChar char="✔"/>
            </a:pPr>
            <a:r>
              <a:rPr lang="en-US" sz="1800" b="1" dirty="0"/>
              <a:t>If you interrupt the robot outside of home, the referee removes one token. </a:t>
            </a:r>
          </a:p>
          <a:p>
            <a:pPr marL="285750" lvl="0" indent="-285750">
              <a:lnSpc>
                <a:spcPct val="150000"/>
              </a:lnSpc>
              <a:buSzPts val="1800"/>
              <a:buFont typeface="Noto Sans Symbols"/>
              <a:buChar char="✔"/>
            </a:pPr>
            <a:r>
              <a:rPr lang="en-US" sz="1800" b="1" dirty="0"/>
              <a:t>You keep points for the number of remaining tokens at the end of the match. </a:t>
            </a:r>
          </a:p>
          <a:p>
            <a:pPr marL="285750" lvl="0" indent="-285750">
              <a:lnSpc>
                <a:spcPct val="150000"/>
              </a:lnSpc>
              <a:buSzPts val="1800"/>
              <a:buFont typeface="Noto Sans Symbols"/>
              <a:buChar char="✔"/>
            </a:pPr>
            <a:r>
              <a:rPr lang="en-US" sz="1800" b="1" dirty="0"/>
              <a:t>If the number remaining is:</a:t>
            </a:r>
          </a:p>
          <a:p>
            <a:pPr lvl="1">
              <a:lnSpc>
                <a:spcPct val="150000"/>
              </a:lnSpc>
              <a:buSzPts val="1800"/>
            </a:pPr>
            <a:r>
              <a:rPr lang="en-US" sz="1800" b="1" dirty="0">
                <a:solidFill>
                  <a:schemeClr val="dk1"/>
                </a:solidFill>
              </a:rPr>
              <a:t>1: 10    3: 25    5: 50</a:t>
            </a:r>
          </a:p>
          <a:p>
            <a:pPr lvl="1">
              <a:lnSpc>
                <a:spcPct val="150000"/>
              </a:lnSpc>
              <a:buSzPts val="1800"/>
            </a:pPr>
            <a:r>
              <a:rPr lang="en-US" sz="1800" b="1" dirty="0">
                <a:solidFill>
                  <a:schemeClr val="dk1"/>
                </a:solidFill>
              </a:rPr>
              <a:t>2: 15    4: 35    6: 50</a:t>
            </a:r>
          </a:p>
          <a:p>
            <a:pPr lvl="1">
              <a:lnSpc>
                <a:spcPct val="150000"/>
              </a:lnSpc>
              <a:buSzPts val="1800"/>
            </a:pPr>
            <a:endParaRPr sz="1800" b="1" i="0" u="none" strike="noStrike" cap="none" dirty="0">
              <a:solidFill>
                <a:schemeClr val="dk1"/>
              </a:solidFill>
              <a:latin typeface="Arial"/>
              <a:ea typeface="Arial"/>
              <a:cs typeface="Arial"/>
              <a:sym typeface="Arial"/>
            </a:endParaRPr>
          </a:p>
        </p:txBody>
      </p:sp>
      <p:pic>
        <p:nvPicPr>
          <p:cNvPr id="164" name="Google Shape;164;p8"/>
          <p:cNvPicPr preferRelativeResize="0"/>
          <p:nvPr/>
        </p:nvPicPr>
        <p:blipFill rotWithShape="1">
          <a:blip r:embed="rId5">
            <a:alphaModFix/>
          </a:blip>
          <a:srcRect/>
          <a:stretch/>
        </p:blipFill>
        <p:spPr>
          <a:xfrm>
            <a:off x="7211505" y="281980"/>
            <a:ext cx="1840650" cy="579319"/>
          </a:xfrm>
          <a:prstGeom prst="rect">
            <a:avLst/>
          </a:prstGeom>
          <a:noFill/>
          <a:ln>
            <a:noFill/>
          </a:ln>
        </p:spPr>
      </p:pic>
      <p:pic>
        <p:nvPicPr>
          <p:cNvPr id="2" name="Picture 1"/>
          <p:cNvPicPr>
            <a:picLocks noChangeAspect="1"/>
          </p:cNvPicPr>
          <p:nvPr/>
        </p:nvPicPr>
        <p:blipFill>
          <a:blip r:embed="rId6"/>
          <a:stretch>
            <a:fillRect/>
          </a:stretch>
        </p:blipFill>
        <p:spPr>
          <a:xfrm>
            <a:off x="2953680" y="5400058"/>
            <a:ext cx="3048000" cy="708212"/>
          </a:xfrm>
          <a:prstGeom prst="rect">
            <a:avLst/>
          </a:prstGeom>
        </p:spPr>
      </p:pic>
    </p:spTree>
    <p:extLst>
      <p:ext uri="{BB962C8B-B14F-4D97-AF65-F5344CB8AC3E}">
        <p14:creationId xmlns:p14="http://schemas.microsoft.com/office/powerpoint/2010/main" val="462531757"/>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Terms</a:t>
            </a:r>
            <a:endParaRPr dirty="0"/>
          </a:p>
        </p:txBody>
      </p:sp>
      <p:sp>
        <p:nvSpPr>
          <p:cNvPr id="163" name="Google Shape;163;p8"/>
          <p:cNvSpPr txBox="1"/>
          <p:nvPr/>
        </p:nvSpPr>
        <p:spPr>
          <a:xfrm>
            <a:off x="70913" y="1336632"/>
            <a:ext cx="9108242" cy="4893607"/>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600" b="1" dirty="0"/>
              <a:t>Equipment: </a:t>
            </a:r>
            <a:r>
              <a:rPr lang="en-US" sz="1600" dirty="0"/>
              <a:t>Everything teams bring to the match. (See rules “Before the Match” for details)</a:t>
            </a:r>
          </a:p>
          <a:p>
            <a:pPr marL="285750" lvl="0" indent="-285750">
              <a:lnSpc>
                <a:spcPct val="150000"/>
              </a:lnSpc>
              <a:buSzPts val="1800"/>
              <a:buFont typeface="Noto Sans Symbols"/>
              <a:buChar char="✔"/>
            </a:pPr>
            <a:r>
              <a:rPr lang="en-US" sz="1600" b="1" dirty="0"/>
              <a:t>Field: </a:t>
            </a:r>
            <a:r>
              <a:rPr lang="en-US" sz="1600" dirty="0"/>
              <a:t>This consists of the border walls and everything inside them. (The mat, mission models and home areas are all part of the field)</a:t>
            </a:r>
          </a:p>
          <a:p>
            <a:pPr marL="285750" lvl="0" indent="-285750">
              <a:lnSpc>
                <a:spcPct val="150000"/>
              </a:lnSpc>
              <a:buSzPts val="1800"/>
              <a:buFont typeface="Noto Sans Symbols"/>
              <a:buChar char="✔"/>
            </a:pPr>
            <a:r>
              <a:rPr lang="en-US" sz="1600" b="1" dirty="0"/>
              <a:t>Interruption</a:t>
            </a:r>
            <a:r>
              <a:rPr lang="en-US" sz="1600" dirty="0"/>
              <a:t>: Any interaction by technicians with the robot or objects in contact with the robot after it has been launched. </a:t>
            </a:r>
          </a:p>
          <a:p>
            <a:pPr marL="285750" lvl="0" indent="-285750">
              <a:lnSpc>
                <a:spcPct val="150000"/>
              </a:lnSpc>
              <a:buSzPts val="1800"/>
              <a:buFont typeface="Noto Sans Symbols"/>
              <a:buChar char="✔"/>
            </a:pPr>
            <a:r>
              <a:rPr lang="en-US" sz="1600" b="1" dirty="0"/>
              <a:t>Launch:</a:t>
            </a:r>
            <a:r>
              <a:rPr lang="en-US" sz="1600" dirty="0"/>
              <a:t> The act of activating the robot from rest when completely within its designated launch area to cause it to move autonomously.</a:t>
            </a:r>
          </a:p>
          <a:p>
            <a:pPr marL="285750" lvl="0" indent="-285750">
              <a:lnSpc>
                <a:spcPct val="150000"/>
              </a:lnSpc>
              <a:buSzPts val="1800"/>
              <a:buFont typeface="Noto Sans Symbols"/>
              <a:buChar char="✔"/>
            </a:pPr>
            <a:r>
              <a:rPr lang="en-US" sz="1600" b="1" dirty="0"/>
              <a:t>Match</a:t>
            </a:r>
            <a:r>
              <a:rPr lang="en-US" sz="1600" dirty="0"/>
              <a:t>: The 2.5 minutes when the robot completes as many missions as possible to earn points.</a:t>
            </a:r>
          </a:p>
          <a:p>
            <a:pPr marL="285750" lvl="0" indent="-285750">
              <a:lnSpc>
                <a:spcPct val="150000"/>
              </a:lnSpc>
              <a:buSzPts val="1800"/>
              <a:buFont typeface="Noto Sans Symbols"/>
              <a:buChar char="✔"/>
            </a:pPr>
            <a:r>
              <a:rPr lang="en-US" sz="1600" b="1" dirty="0"/>
              <a:t>Mission</a:t>
            </a:r>
            <a:r>
              <a:rPr lang="en-US" sz="1600" dirty="0"/>
              <a:t>: One or more tasks that can be completed for points. Teams may try missions in any order or combination.</a:t>
            </a:r>
          </a:p>
          <a:p>
            <a:pPr marL="285750" lvl="0" indent="-285750">
              <a:lnSpc>
                <a:spcPct val="150000"/>
              </a:lnSpc>
              <a:buSzPts val="1800"/>
              <a:buFont typeface="Noto Sans Symbols"/>
              <a:buChar char="✔"/>
            </a:pPr>
            <a:r>
              <a:rPr lang="en-US" sz="1600" b="1" dirty="0"/>
              <a:t>Robot</a:t>
            </a:r>
            <a:r>
              <a:rPr lang="en-US" sz="1600" dirty="0"/>
              <a:t>: Your controller and any equipment combined with it by hand and intended to not separate from it, unless by hand.</a:t>
            </a:r>
          </a:p>
          <a:p>
            <a:pPr marL="285750" lvl="0" indent="-285750">
              <a:lnSpc>
                <a:spcPct val="150000"/>
              </a:lnSpc>
              <a:buSzPts val="1800"/>
              <a:buFont typeface="Noto Sans Symbols"/>
              <a:buChar char="✔"/>
            </a:pPr>
            <a:r>
              <a:rPr lang="en-US" sz="1600" b="1" dirty="0"/>
              <a:t>Technicians</a:t>
            </a:r>
            <a:r>
              <a:rPr lang="en-US" sz="1600" dirty="0"/>
              <a:t>: Team members standing at the table who are handling the robot during a match.</a:t>
            </a:r>
            <a:endParaRPr sz="1600" i="0" u="none" strike="noStrike" cap="none" dirty="0">
              <a:solidFill>
                <a:schemeClr val="dk1"/>
              </a:solidFill>
              <a:sym typeface="Arial"/>
            </a:endParaRPr>
          </a:p>
        </p:txBody>
      </p:sp>
      <p:pic>
        <p:nvPicPr>
          <p:cNvPr id="164" name="Google Shape;164;p8"/>
          <p:cNvPicPr preferRelativeResize="0"/>
          <p:nvPr/>
        </p:nvPicPr>
        <p:blipFill rotWithShape="1">
          <a:blip r:embed="rId3">
            <a:alphaModFix/>
          </a:blip>
          <a:srcRect/>
          <a:stretch/>
        </p:blipFill>
        <p:spPr>
          <a:xfrm>
            <a:off x="7211505" y="281980"/>
            <a:ext cx="1840650" cy="579319"/>
          </a:xfrm>
          <a:prstGeom prst="rect">
            <a:avLst/>
          </a:prstGeom>
          <a:noFill/>
          <a:ln>
            <a:noFill/>
          </a:ln>
        </p:spPr>
      </p:pic>
      <p:pic>
        <p:nvPicPr>
          <p:cNvPr id="2" name="Picture 1">
            <a:extLst>
              <a:ext uri="{FF2B5EF4-FFF2-40B4-BE49-F238E27FC236}">
                <a16:creationId xmlns:a16="http://schemas.microsoft.com/office/drawing/2014/main" id="{92846D12-91FE-B4A3-C33E-42AB9091DCBB}"/>
              </a:ext>
            </a:extLst>
          </p:cNvPr>
          <p:cNvPicPr>
            <a:picLocks noChangeAspect="1"/>
          </p:cNvPicPr>
          <p:nvPr/>
        </p:nvPicPr>
        <p:blipFill>
          <a:blip r:embed="rId4"/>
          <a:srcRect l="63737" t="24163" r="12626" b="5915"/>
          <a:stretch>
            <a:fillRect/>
          </a:stretch>
        </p:blipFill>
        <p:spPr>
          <a:xfrm>
            <a:off x="2021304" y="6179257"/>
            <a:ext cx="646391" cy="537802"/>
          </a:xfrm>
          <a:prstGeom prst="rect">
            <a:avLst/>
          </a:prstGeom>
        </p:spPr>
      </p:pic>
    </p:spTree>
    <p:extLst>
      <p:ext uri="{BB962C8B-B14F-4D97-AF65-F5344CB8AC3E}">
        <p14:creationId xmlns:p14="http://schemas.microsoft.com/office/powerpoint/2010/main" val="4180381889"/>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Equipment</a:t>
            </a:r>
            <a:endParaRPr dirty="0"/>
          </a:p>
        </p:txBody>
      </p:sp>
      <p:sp>
        <p:nvSpPr>
          <p:cNvPr id="163" name="Google Shape;163;p8"/>
          <p:cNvSpPr txBox="1"/>
          <p:nvPr/>
        </p:nvSpPr>
        <p:spPr>
          <a:xfrm>
            <a:off x="143601" y="1637169"/>
            <a:ext cx="9108242" cy="4247276"/>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2000" b="1" dirty="0"/>
              <a:t>1 Controller</a:t>
            </a:r>
            <a:endParaRPr lang="en-US" sz="2000" dirty="0"/>
          </a:p>
          <a:p>
            <a:pPr marL="285750" lvl="0" indent="-285750">
              <a:lnSpc>
                <a:spcPct val="150000"/>
              </a:lnSpc>
              <a:buSzPts val="1800"/>
              <a:buFont typeface="Noto Sans Symbols"/>
              <a:buChar char="✔"/>
            </a:pPr>
            <a:r>
              <a:rPr lang="en-US" sz="2000" b="1" dirty="0"/>
              <a:t>4 Motors</a:t>
            </a:r>
            <a:endParaRPr lang="en-US" sz="2000" dirty="0"/>
          </a:p>
          <a:p>
            <a:pPr marL="285750" lvl="0" indent="-285750">
              <a:lnSpc>
                <a:spcPct val="150000"/>
              </a:lnSpc>
              <a:buSzPts val="1800"/>
              <a:buFont typeface="Noto Sans Symbols"/>
              <a:buChar char="✔"/>
            </a:pPr>
            <a:r>
              <a:rPr lang="en-US" sz="2000" b="1" dirty="0"/>
              <a:t>Sensors</a:t>
            </a:r>
            <a:r>
              <a:rPr lang="en-US" sz="2000" dirty="0"/>
              <a:t>: Only touch/force, color, distance/ultrasonic, and gyro sensors are allowed (any mix and number) in any one match.</a:t>
            </a:r>
          </a:p>
          <a:p>
            <a:pPr marL="285750" lvl="0" indent="-285750">
              <a:lnSpc>
                <a:spcPct val="150000"/>
              </a:lnSpc>
              <a:buSzPts val="1800"/>
              <a:buFont typeface="Noto Sans Symbols"/>
              <a:buChar char="✔"/>
            </a:pPr>
            <a:r>
              <a:rPr lang="en-US" sz="2000" dirty="0"/>
              <a:t>Lego wires, one power pack (or 6 AA batteries) and one microSD card.</a:t>
            </a:r>
          </a:p>
          <a:p>
            <a:pPr marL="285750" lvl="0" indent="-285750">
              <a:lnSpc>
                <a:spcPct val="150000"/>
              </a:lnSpc>
              <a:buSzPts val="1800"/>
              <a:buFont typeface="Noto Sans Symbols"/>
              <a:buChar char="✔"/>
            </a:pPr>
            <a:r>
              <a:rPr lang="en-US" sz="2000" dirty="0"/>
              <a:t>One sheet of notebook paper per home area for program notes.  (Does not count as “equipment”)</a:t>
            </a:r>
          </a:p>
          <a:p>
            <a:pPr marL="285750" lvl="0" indent="-285750">
              <a:lnSpc>
                <a:spcPct val="150000"/>
              </a:lnSpc>
              <a:buSzPts val="1800"/>
              <a:buFont typeface="Noto Sans Symbols"/>
              <a:buChar char="✔"/>
            </a:pPr>
            <a:r>
              <a:rPr lang="en-US" sz="2000" b="1" dirty="0"/>
              <a:t>No remote controllers of any type are allowed.</a:t>
            </a:r>
          </a:p>
          <a:p>
            <a:pPr marL="285750" lvl="0" indent="-285750">
              <a:lnSpc>
                <a:spcPct val="150000"/>
              </a:lnSpc>
              <a:buSzPts val="1800"/>
              <a:buFont typeface="Noto Sans Symbols"/>
              <a:buChar char="✔"/>
            </a:pPr>
            <a:r>
              <a:rPr lang="en-US" sz="2000" b="1" dirty="0"/>
              <a:t>Additional or duplicate mission models are not allowed.</a:t>
            </a:r>
          </a:p>
        </p:txBody>
      </p:sp>
      <p:pic>
        <p:nvPicPr>
          <p:cNvPr id="164" name="Google Shape;164;p8"/>
          <p:cNvPicPr preferRelativeResize="0"/>
          <p:nvPr/>
        </p:nvPicPr>
        <p:blipFill rotWithShape="1">
          <a:blip r:embed="rId3">
            <a:alphaModFix/>
          </a:blip>
          <a:srcRect/>
          <a:stretch/>
        </p:blipFill>
        <p:spPr>
          <a:xfrm>
            <a:off x="7211505" y="281980"/>
            <a:ext cx="1840650" cy="579319"/>
          </a:xfrm>
          <a:prstGeom prst="rect">
            <a:avLst/>
          </a:prstGeom>
          <a:noFill/>
          <a:ln>
            <a:noFill/>
          </a:ln>
        </p:spPr>
      </p:pic>
      <p:pic>
        <p:nvPicPr>
          <p:cNvPr id="4" name="Picture 3">
            <a:extLst>
              <a:ext uri="{FF2B5EF4-FFF2-40B4-BE49-F238E27FC236}">
                <a16:creationId xmlns:a16="http://schemas.microsoft.com/office/drawing/2014/main" id="{283AA2F2-42FA-A863-3D12-5DB53FD93F8C}"/>
              </a:ext>
            </a:extLst>
          </p:cNvPr>
          <p:cNvPicPr>
            <a:picLocks noChangeAspect="1"/>
          </p:cNvPicPr>
          <p:nvPr/>
        </p:nvPicPr>
        <p:blipFill>
          <a:blip r:embed="rId4"/>
          <a:srcRect l="63737" t="24163" r="12626" b="5915"/>
          <a:stretch>
            <a:fillRect/>
          </a:stretch>
        </p:blipFill>
        <p:spPr>
          <a:xfrm>
            <a:off x="2021304" y="6179257"/>
            <a:ext cx="646391" cy="537802"/>
          </a:xfrm>
          <a:prstGeom prst="rect">
            <a:avLst/>
          </a:prstGeom>
        </p:spPr>
      </p:pic>
    </p:spTree>
    <p:extLst>
      <p:ext uri="{BB962C8B-B14F-4D97-AF65-F5344CB8AC3E}">
        <p14:creationId xmlns:p14="http://schemas.microsoft.com/office/powerpoint/2010/main" val="1090214392"/>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Before The Match | Match Setup</a:t>
            </a:r>
          </a:p>
        </p:txBody>
      </p:sp>
      <p:sp>
        <p:nvSpPr>
          <p:cNvPr id="163" name="Google Shape;163;p8"/>
          <p:cNvSpPr txBox="1"/>
          <p:nvPr/>
        </p:nvSpPr>
        <p:spPr>
          <a:xfrm>
            <a:off x="107476" y="1508201"/>
            <a:ext cx="9108242" cy="4524275"/>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600" dirty="0"/>
              <a:t>Teams will not be given additional storage space. Storage tables or trolleys are not allowed. Everything must stay on the table or in the hands of a technician.</a:t>
            </a:r>
          </a:p>
          <a:p>
            <a:pPr marL="285750" lvl="0" indent="-285750">
              <a:lnSpc>
                <a:spcPct val="150000"/>
              </a:lnSpc>
              <a:buSzPts val="1800"/>
              <a:buFont typeface="Noto Sans Symbols"/>
              <a:buChar char="✔"/>
            </a:pPr>
            <a:r>
              <a:rPr lang="en-US" sz="1600" b="1" dirty="0">
                <a:solidFill>
                  <a:srgbClr val="FF0000"/>
                </a:solidFill>
              </a:rPr>
              <a:t>Equipment stored on the table may extend past the left/right walls only.</a:t>
            </a:r>
          </a:p>
          <a:p>
            <a:pPr marL="285750" lvl="0" indent="-285750">
              <a:lnSpc>
                <a:spcPct val="150000"/>
              </a:lnSpc>
              <a:buSzPts val="1800"/>
              <a:buFont typeface="Noto Sans Symbols"/>
              <a:buChar char="✔"/>
            </a:pPr>
            <a:r>
              <a:rPr lang="en-US" sz="1600" dirty="0"/>
              <a:t>After the team has passed inspection, they will be given a couple of minutes to set up. They start by distributing their equipment between the two home areas.</a:t>
            </a:r>
          </a:p>
          <a:p>
            <a:pPr marL="285750" lvl="0" indent="-285750">
              <a:lnSpc>
                <a:spcPct val="150000"/>
              </a:lnSpc>
              <a:buSzPts val="1800"/>
              <a:buFont typeface="Noto Sans Symbols"/>
              <a:buChar char="✔"/>
            </a:pPr>
            <a:r>
              <a:rPr lang="en-US" sz="1600" dirty="0"/>
              <a:t>Team members must then divide into two groups and position one group at each side of the field (left and right).</a:t>
            </a:r>
          </a:p>
          <a:p>
            <a:pPr marL="285750" lvl="0" indent="-285750">
              <a:lnSpc>
                <a:spcPct val="150000"/>
              </a:lnSpc>
              <a:buSzPts val="1800"/>
              <a:buFont typeface="Noto Sans Symbols"/>
              <a:buChar char="✔"/>
            </a:pPr>
            <a:r>
              <a:rPr lang="en-US" sz="1600" dirty="0"/>
              <a:t>These members cannot switch sides during the match. (</a:t>
            </a:r>
            <a:r>
              <a:rPr lang="en-US" sz="1600" b="1" dirty="0"/>
              <a:t>four or more</a:t>
            </a:r>
            <a:r>
              <a:rPr lang="en-US" sz="1600" dirty="0"/>
              <a:t>: two per side; </a:t>
            </a:r>
            <a:r>
              <a:rPr lang="en-US" sz="1600" b="1" dirty="0"/>
              <a:t>three</a:t>
            </a:r>
            <a:r>
              <a:rPr lang="en-US" sz="1600" dirty="0"/>
              <a:t>: 1 and 2 team choice; </a:t>
            </a:r>
            <a:r>
              <a:rPr lang="en-US" sz="1600" b="1" dirty="0"/>
              <a:t>two</a:t>
            </a:r>
            <a:r>
              <a:rPr lang="en-US" sz="1600" dirty="0"/>
              <a:t>: one each).</a:t>
            </a:r>
          </a:p>
          <a:p>
            <a:pPr marL="285750" lvl="0" indent="-285750">
              <a:lnSpc>
                <a:spcPct val="150000"/>
              </a:lnSpc>
              <a:buSzPts val="1800"/>
              <a:buFont typeface="Noto Sans Symbols"/>
              <a:buChar char="✔"/>
            </a:pPr>
            <a:r>
              <a:rPr lang="en-US" sz="1600" dirty="0"/>
              <a:t>All other team members must stand back. </a:t>
            </a:r>
          </a:p>
          <a:p>
            <a:pPr marL="285750" lvl="0" indent="-285750">
              <a:lnSpc>
                <a:spcPct val="150000"/>
              </a:lnSpc>
              <a:buSzPts val="1800"/>
              <a:buFont typeface="Noto Sans Symbols"/>
              <a:buChar char="✔"/>
            </a:pPr>
            <a:r>
              <a:rPr lang="en-US" sz="1600" dirty="0"/>
              <a:t>Teams may never have more than two technicians at a single home area, but team members may swap places with technician(s) on their side at any time.</a:t>
            </a:r>
          </a:p>
        </p:txBody>
      </p:sp>
      <p:pic>
        <p:nvPicPr>
          <p:cNvPr id="2" name="Picture 1">
            <a:extLst>
              <a:ext uri="{FF2B5EF4-FFF2-40B4-BE49-F238E27FC236}">
                <a16:creationId xmlns:a16="http://schemas.microsoft.com/office/drawing/2014/main" id="{588D788E-4870-7D27-DCD6-75572D696D0E}"/>
              </a:ext>
            </a:extLst>
          </p:cNvPr>
          <p:cNvPicPr>
            <a:picLocks noChangeAspect="1"/>
          </p:cNvPicPr>
          <p:nvPr/>
        </p:nvPicPr>
        <p:blipFill>
          <a:blip r:embed="rId3"/>
          <a:srcRect l="63737" t="24163" r="12626" b="5915"/>
          <a:stretch>
            <a:fillRect/>
          </a:stretch>
        </p:blipFill>
        <p:spPr>
          <a:xfrm>
            <a:off x="2021304" y="6179257"/>
            <a:ext cx="646391" cy="537802"/>
          </a:xfrm>
          <a:prstGeom prst="rect">
            <a:avLst/>
          </a:prstGeom>
        </p:spPr>
      </p:pic>
    </p:spTree>
    <p:extLst>
      <p:ext uri="{BB962C8B-B14F-4D97-AF65-F5344CB8AC3E}">
        <p14:creationId xmlns:p14="http://schemas.microsoft.com/office/powerpoint/2010/main" val="1223440993"/>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645459"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During the Match | Inside Home</a:t>
            </a:r>
          </a:p>
        </p:txBody>
      </p:sp>
      <p:sp>
        <p:nvSpPr>
          <p:cNvPr id="163" name="Google Shape;163;p8"/>
          <p:cNvSpPr txBox="1"/>
          <p:nvPr/>
        </p:nvSpPr>
        <p:spPr>
          <a:xfrm>
            <a:off x="107476" y="1508201"/>
            <a:ext cx="9108242" cy="4154943"/>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600" dirty="0"/>
              <a:t>Home is split into two areas. Each home area contains its own launch area.</a:t>
            </a:r>
          </a:p>
          <a:p>
            <a:pPr marL="285750" lvl="0" indent="-285750">
              <a:lnSpc>
                <a:spcPct val="150000"/>
              </a:lnSpc>
              <a:buSzPts val="1800"/>
              <a:buFont typeface="Noto Sans Symbols"/>
              <a:buChar char="✔"/>
            </a:pPr>
            <a:r>
              <a:rPr lang="en-US" sz="1600" dirty="0"/>
              <a:t>Technicians may use their hands on the robot, equipment, and mission models when these are </a:t>
            </a:r>
            <a:r>
              <a:rPr lang="en-US" sz="1600" u="sng" dirty="0"/>
              <a:t>completely within </a:t>
            </a:r>
            <a:r>
              <a:rPr lang="en-US" sz="1600" dirty="0"/>
              <a:t>their home area.</a:t>
            </a:r>
          </a:p>
          <a:p>
            <a:pPr marL="285750" lvl="0" indent="-285750">
              <a:lnSpc>
                <a:spcPct val="150000"/>
              </a:lnSpc>
              <a:buSzPts val="1800"/>
              <a:buFont typeface="Noto Sans Symbols"/>
              <a:buChar char="✔"/>
            </a:pPr>
            <a:r>
              <a:rPr lang="en-US" sz="1600" dirty="0"/>
              <a:t>When launching:</a:t>
            </a:r>
          </a:p>
          <a:p>
            <a:pPr lvl="0">
              <a:lnSpc>
                <a:spcPct val="150000"/>
              </a:lnSpc>
              <a:buSzPts val="1800"/>
            </a:pPr>
            <a:r>
              <a:rPr lang="en-US" sz="1600" dirty="0"/>
              <a:t>    • Technicians may not keep anything from moving.</a:t>
            </a:r>
          </a:p>
          <a:p>
            <a:pPr lvl="0">
              <a:lnSpc>
                <a:spcPct val="150000"/>
              </a:lnSpc>
              <a:buSzPts val="1800"/>
            </a:pPr>
            <a:r>
              <a:rPr lang="en-US" sz="1600" dirty="0"/>
              <a:t>     • The robot and anything it is about to move </a:t>
            </a:r>
            <a:r>
              <a:rPr lang="en-US" sz="1600" u="sng" dirty="0"/>
              <a:t>must fit completely inside the launch area</a:t>
            </a:r>
            <a:r>
              <a:rPr lang="en-US" sz="1600" dirty="0"/>
              <a:t>.</a:t>
            </a:r>
          </a:p>
          <a:p>
            <a:pPr marL="285750" lvl="0" indent="-285750">
              <a:lnSpc>
                <a:spcPct val="150000"/>
              </a:lnSpc>
              <a:buSzPts val="1800"/>
              <a:buFont typeface="Noto Sans Symbols"/>
              <a:buChar char="✔"/>
            </a:pPr>
            <a:r>
              <a:rPr lang="en-US" sz="1600" dirty="0"/>
              <a:t>Technicians may not: Touch anything outside of their home area; cause anything to move or extend outside this area, except the robot; hand anything to the other home area. (Points scored in these ways will not count).</a:t>
            </a:r>
          </a:p>
          <a:p>
            <a:pPr marL="285750" lvl="0" indent="-285750">
              <a:lnSpc>
                <a:spcPct val="150000"/>
              </a:lnSpc>
              <a:buSzPts val="1800"/>
              <a:buFont typeface="Noto Sans Symbols"/>
              <a:buChar char="✔"/>
            </a:pPr>
            <a:r>
              <a:rPr lang="en-US" sz="1600" dirty="0"/>
              <a:t>After any launch, technicians should allow the robot (and anything it is in contact with) to return completely into home before interrupting it. </a:t>
            </a:r>
          </a:p>
        </p:txBody>
      </p:sp>
      <p:pic>
        <p:nvPicPr>
          <p:cNvPr id="2" name="Picture 1">
            <a:extLst>
              <a:ext uri="{FF2B5EF4-FFF2-40B4-BE49-F238E27FC236}">
                <a16:creationId xmlns:a16="http://schemas.microsoft.com/office/drawing/2014/main" id="{7E92FF28-699C-96C0-33C5-639FF0E80B41}"/>
              </a:ext>
            </a:extLst>
          </p:cNvPr>
          <p:cNvPicPr>
            <a:picLocks noChangeAspect="1"/>
          </p:cNvPicPr>
          <p:nvPr/>
        </p:nvPicPr>
        <p:blipFill>
          <a:blip r:embed="rId3"/>
          <a:srcRect l="63737" t="24163" r="12626" b="5915"/>
          <a:stretch>
            <a:fillRect/>
          </a:stretch>
        </p:blipFill>
        <p:spPr>
          <a:xfrm>
            <a:off x="2021304" y="6179257"/>
            <a:ext cx="646391" cy="537802"/>
          </a:xfrm>
          <a:prstGeom prst="rect">
            <a:avLst/>
          </a:prstGeom>
        </p:spPr>
      </p:pic>
    </p:spTree>
    <p:extLst>
      <p:ext uri="{BB962C8B-B14F-4D97-AF65-F5344CB8AC3E}">
        <p14:creationId xmlns:p14="http://schemas.microsoft.com/office/powerpoint/2010/main" val="1669743662"/>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555812"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During the Match | Outside Home pt1</a:t>
            </a:r>
          </a:p>
        </p:txBody>
      </p:sp>
      <p:sp>
        <p:nvSpPr>
          <p:cNvPr id="163" name="Google Shape;163;p8"/>
          <p:cNvSpPr txBox="1"/>
          <p:nvPr/>
        </p:nvSpPr>
        <p:spPr>
          <a:xfrm>
            <a:off x="35758" y="1508201"/>
            <a:ext cx="9108242" cy="3785611"/>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600" dirty="0"/>
              <a:t>If technicians interrupt their robot, it must be relaunched. If the robot was outside home (even partly) when it was interrupted, </a:t>
            </a:r>
            <a:r>
              <a:rPr lang="en-US" sz="1600" b="1" u="sng" dirty="0"/>
              <a:t>they lose one precision token.</a:t>
            </a:r>
          </a:p>
          <a:p>
            <a:pPr marL="285750" lvl="0" indent="-285750">
              <a:lnSpc>
                <a:spcPct val="150000"/>
              </a:lnSpc>
              <a:buSzPts val="1800"/>
              <a:buFont typeface="Noto Sans Symbols"/>
              <a:buChar char="✔"/>
            </a:pPr>
            <a:r>
              <a:rPr lang="en-US" sz="1600" dirty="0"/>
              <a:t>If the robot was partly outside home: Bring the robot into that home area.</a:t>
            </a:r>
          </a:p>
          <a:p>
            <a:pPr marL="285750" lvl="0" indent="-285750">
              <a:lnSpc>
                <a:spcPct val="150000"/>
              </a:lnSpc>
              <a:buSzPts val="1800"/>
              <a:buFont typeface="Noto Sans Symbols"/>
              <a:buChar char="✔"/>
            </a:pPr>
            <a:r>
              <a:rPr lang="en-US" sz="1600" dirty="0"/>
              <a:t>If the robot was completely outside home: Return the robot to either home area.</a:t>
            </a:r>
          </a:p>
          <a:p>
            <a:pPr marL="285750" lvl="0" indent="-285750">
              <a:lnSpc>
                <a:spcPct val="150000"/>
              </a:lnSpc>
              <a:buSzPts val="1800"/>
              <a:buFont typeface="Noto Sans Symbols"/>
              <a:buChar char="✔"/>
            </a:pPr>
            <a:r>
              <a:rPr lang="en-US" sz="1600" dirty="0"/>
              <a:t>If the object was with the robot when it launched: Keep it. Bring it with the robot.</a:t>
            </a:r>
          </a:p>
          <a:p>
            <a:pPr marL="285750" lvl="0" indent="-285750">
              <a:lnSpc>
                <a:spcPct val="150000"/>
              </a:lnSpc>
              <a:buSzPts val="1800"/>
              <a:buFont typeface="Noto Sans Symbols"/>
              <a:buChar char="✔"/>
            </a:pPr>
            <a:r>
              <a:rPr lang="en-US" sz="1600" dirty="0"/>
              <a:t>If the object was obtained after the robot was launched: Give it to the referee for the remainder of the match.</a:t>
            </a:r>
          </a:p>
          <a:p>
            <a:pPr marL="285750" lvl="0" indent="-285750">
              <a:lnSpc>
                <a:spcPct val="150000"/>
              </a:lnSpc>
              <a:buSzPts val="1800"/>
              <a:buFont typeface="Noto Sans Symbols"/>
              <a:buChar char="✔"/>
            </a:pPr>
            <a:r>
              <a:rPr lang="en-US" sz="1600" dirty="0"/>
              <a:t>Exception: If the team does not plan to launch again, they may stop their robot in place without</a:t>
            </a:r>
          </a:p>
          <a:p>
            <a:pPr lvl="0">
              <a:lnSpc>
                <a:spcPct val="150000"/>
              </a:lnSpc>
              <a:buSzPts val="1800"/>
            </a:pPr>
            <a:r>
              <a:rPr lang="en-US" sz="1600" dirty="0"/>
              <a:t>losing a precision token. The robot and anything it is in contact with should remain in place where it was interrupted.</a:t>
            </a:r>
          </a:p>
        </p:txBody>
      </p:sp>
      <p:pic>
        <p:nvPicPr>
          <p:cNvPr id="2" name="Picture 1">
            <a:extLst>
              <a:ext uri="{FF2B5EF4-FFF2-40B4-BE49-F238E27FC236}">
                <a16:creationId xmlns:a16="http://schemas.microsoft.com/office/drawing/2014/main" id="{52BBDC94-A250-F398-1867-C0CDA948C175}"/>
              </a:ext>
            </a:extLst>
          </p:cNvPr>
          <p:cNvPicPr>
            <a:picLocks noChangeAspect="1"/>
          </p:cNvPicPr>
          <p:nvPr/>
        </p:nvPicPr>
        <p:blipFill>
          <a:blip r:embed="rId3"/>
          <a:srcRect l="63737" t="24163" r="12626" b="5915"/>
          <a:stretch>
            <a:fillRect/>
          </a:stretch>
        </p:blipFill>
        <p:spPr>
          <a:xfrm>
            <a:off x="2021304" y="6179257"/>
            <a:ext cx="646391" cy="537802"/>
          </a:xfrm>
          <a:prstGeom prst="rect">
            <a:avLst/>
          </a:prstGeom>
        </p:spPr>
      </p:pic>
    </p:spTree>
    <p:extLst>
      <p:ext uri="{BB962C8B-B14F-4D97-AF65-F5344CB8AC3E}">
        <p14:creationId xmlns:p14="http://schemas.microsoft.com/office/powerpoint/2010/main" val="3218227297"/>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645459"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During the Match | Outside Home pt2</a:t>
            </a:r>
          </a:p>
        </p:txBody>
      </p:sp>
      <p:sp>
        <p:nvSpPr>
          <p:cNvPr id="163" name="Google Shape;163;p8"/>
          <p:cNvSpPr txBox="1"/>
          <p:nvPr/>
        </p:nvSpPr>
        <p:spPr>
          <a:xfrm>
            <a:off x="35758" y="1508201"/>
            <a:ext cx="9108242" cy="4616608"/>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dirty="0"/>
              <a:t>If a piece of equipment or a mission model is dropped or left outside of home, wait for it to come to rest: </a:t>
            </a:r>
          </a:p>
          <a:p>
            <a:pPr marL="285750" lvl="3" indent="-285750">
              <a:lnSpc>
                <a:spcPct val="150000"/>
              </a:lnSpc>
              <a:buSzPts val="1800"/>
              <a:buFont typeface="Noto Sans Symbols"/>
              <a:buChar char="✔"/>
            </a:pPr>
            <a:r>
              <a:rPr lang="en-US" dirty="0"/>
              <a:t>If it rests completely outside home: It stays as is unless the robot changes it.</a:t>
            </a:r>
          </a:p>
          <a:p>
            <a:pPr marL="285750" lvl="0" indent="-285750">
              <a:lnSpc>
                <a:spcPct val="150000"/>
              </a:lnSpc>
              <a:buSzPts val="1800"/>
              <a:buFont typeface="Noto Sans Symbols"/>
              <a:buChar char="✔"/>
            </a:pPr>
            <a:r>
              <a:rPr lang="en-US" dirty="0"/>
              <a:t>If it rests partly in home: It stays as is unless the robot changes it. Alternatively, at any time, the technicians may remove it by hand. If the object removed by hand was a mission model, it must be given to the referee for the remainder of the match. If the object was equipment, it must be taken into that home area, and the team will </a:t>
            </a:r>
            <a:r>
              <a:rPr lang="en-US" b="1" dirty="0"/>
              <a:t>lose one precision token</a:t>
            </a:r>
            <a:r>
              <a:rPr lang="en-US" dirty="0"/>
              <a:t>.</a:t>
            </a:r>
          </a:p>
          <a:p>
            <a:pPr marL="285750" lvl="0" indent="-285750">
              <a:lnSpc>
                <a:spcPct val="150000"/>
              </a:lnSpc>
              <a:buSzPts val="1800"/>
              <a:buFont typeface="Noto Sans Symbols"/>
              <a:buChar char="✔"/>
            </a:pPr>
            <a:r>
              <a:rPr lang="en-US" dirty="0"/>
              <a:t>Teams cannot separate the Dual Lock, take models apart, or break a mission model. </a:t>
            </a:r>
          </a:p>
          <a:p>
            <a:pPr marL="285750" lvl="0" indent="-285750">
              <a:lnSpc>
                <a:spcPct val="150000"/>
              </a:lnSpc>
              <a:buSzPts val="1800"/>
              <a:buFont typeface="Noto Sans Symbols"/>
              <a:buChar char="✔"/>
            </a:pPr>
            <a:r>
              <a:rPr lang="en-US" dirty="0"/>
              <a:t>If a mission model is combined with anything (including the robot) the combination must be loose enough or simple enough that, if asked, the technician could free the model in perfect original condition in a single motion.</a:t>
            </a:r>
          </a:p>
          <a:p>
            <a:pPr marL="285750" lvl="0" indent="-285750">
              <a:lnSpc>
                <a:spcPct val="150000"/>
              </a:lnSpc>
              <a:buSzPts val="1800"/>
              <a:buFont typeface="Noto Sans Symbols"/>
              <a:buChar char="✔"/>
            </a:pPr>
            <a:r>
              <a:rPr lang="en-US" dirty="0"/>
              <a:t>Teams also may not interrupt their robot in such a way that they earn points from it. Points scored in these ways will not count.</a:t>
            </a:r>
          </a:p>
          <a:p>
            <a:pPr marL="285750" lvl="0" indent="-285750">
              <a:lnSpc>
                <a:spcPct val="150000"/>
              </a:lnSpc>
              <a:buSzPts val="1800"/>
              <a:buFont typeface="Noto Sans Symbols"/>
              <a:buChar char="✔"/>
            </a:pPr>
            <a:r>
              <a:rPr lang="en-US" dirty="0"/>
              <a:t>Teams may not interfere with the opposing field or robot unless there is a mission exception. Points failed or lost due to interference will score automatically for the other team.</a:t>
            </a:r>
          </a:p>
        </p:txBody>
      </p:sp>
      <p:pic>
        <p:nvPicPr>
          <p:cNvPr id="2" name="Picture 1">
            <a:extLst>
              <a:ext uri="{FF2B5EF4-FFF2-40B4-BE49-F238E27FC236}">
                <a16:creationId xmlns:a16="http://schemas.microsoft.com/office/drawing/2014/main" id="{65339C84-B13C-A726-91F0-C67FFE0B79A2}"/>
              </a:ext>
            </a:extLst>
          </p:cNvPr>
          <p:cNvPicPr>
            <a:picLocks noChangeAspect="1"/>
          </p:cNvPicPr>
          <p:nvPr/>
        </p:nvPicPr>
        <p:blipFill>
          <a:blip r:embed="rId3"/>
          <a:srcRect l="63737" t="24163" r="12626" b="5915"/>
          <a:stretch>
            <a:fillRect/>
          </a:stretch>
        </p:blipFill>
        <p:spPr>
          <a:xfrm>
            <a:off x="2021304" y="6179257"/>
            <a:ext cx="646391" cy="537802"/>
          </a:xfrm>
          <a:prstGeom prst="rect">
            <a:avLst/>
          </a:prstGeom>
        </p:spPr>
      </p:pic>
    </p:spTree>
    <p:extLst>
      <p:ext uri="{BB962C8B-B14F-4D97-AF65-F5344CB8AC3E}">
        <p14:creationId xmlns:p14="http://schemas.microsoft.com/office/powerpoint/2010/main" val="3221938042"/>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645459"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After the Match </a:t>
            </a:r>
          </a:p>
        </p:txBody>
      </p:sp>
      <p:sp>
        <p:nvSpPr>
          <p:cNvPr id="163" name="Google Shape;163;p8"/>
          <p:cNvSpPr txBox="1"/>
          <p:nvPr/>
        </p:nvSpPr>
        <p:spPr>
          <a:xfrm>
            <a:off x="35758" y="1508201"/>
            <a:ext cx="9108242" cy="4154943"/>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600" dirty="0"/>
              <a:t>After 2.5 minutes, the match ends. Technicians must stop their robot and touch nothing else.</a:t>
            </a:r>
          </a:p>
          <a:p>
            <a:pPr marL="285750" lvl="0" indent="-285750">
              <a:lnSpc>
                <a:spcPct val="150000"/>
              </a:lnSpc>
              <a:buSzPts val="1800"/>
              <a:buFont typeface="Noto Sans Symbols"/>
              <a:buChar char="✔"/>
            </a:pPr>
            <a:r>
              <a:rPr lang="en-US" sz="1600" dirty="0"/>
              <a:t>For scoring, all mission requirements must be visible at the end of match.</a:t>
            </a:r>
          </a:p>
          <a:p>
            <a:pPr marL="285750" lvl="0" indent="-285750">
              <a:lnSpc>
                <a:spcPct val="150000"/>
              </a:lnSpc>
              <a:buSzPts val="1800"/>
              <a:buFont typeface="Noto Sans Symbols"/>
              <a:buChar char="✔"/>
            </a:pPr>
            <a:r>
              <a:rPr lang="en-US" sz="1600" dirty="0"/>
              <a:t>When something is required to be “Completely In” an area, the lines and airspace above that area counts as “in” unless otherwise mentioned. </a:t>
            </a:r>
          </a:p>
          <a:p>
            <a:pPr marL="285750" lvl="0" indent="-285750">
              <a:lnSpc>
                <a:spcPct val="150000"/>
              </a:lnSpc>
              <a:buSzPts val="1800"/>
              <a:buFont typeface="Noto Sans Symbols"/>
              <a:buChar char="✔"/>
            </a:pPr>
            <a:r>
              <a:rPr lang="en-US" sz="1600" dirty="0"/>
              <a:t>The Referee will document the results of the match with the team.  </a:t>
            </a:r>
          </a:p>
          <a:p>
            <a:pPr marL="285750" lvl="1" indent="-285750">
              <a:lnSpc>
                <a:spcPct val="150000"/>
              </a:lnSpc>
              <a:buSzPts val="1800"/>
              <a:buFont typeface="Noto Sans Symbols"/>
              <a:buChar char="✔"/>
            </a:pPr>
            <a:r>
              <a:rPr lang="en-US" sz="1600" dirty="0"/>
              <a:t>When there is agreement on the results, the team signs the scoresheet and it becomes official.</a:t>
            </a:r>
          </a:p>
          <a:p>
            <a:pPr marL="285750" lvl="0" indent="-285750">
              <a:lnSpc>
                <a:spcPct val="150000"/>
              </a:lnSpc>
              <a:buSzPts val="1800"/>
              <a:buFont typeface="Noto Sans Symbols"/>
              <a:buChar char="✔"/>
            </a:pPr>
            <a:r>
              <a:rPr lang="en-US" sz="1600" dirty="0"/>
              <a:t>When no agreement is reached, the head referee makes the final decision.</a:t>
            </a:r>
          </a:p>
          <a:p>
            <a:pPr marL="285750" lvl="0" indent="-285750">
              <a:lnSpc>
                <a:spcPct val="150000"/>
              </a:lnSpc>
              <a:buSzPts val="1800"/>
              <a:buFont typeface="Noto Sans Symbols"/>
              <a:buChar char="✔"/>
            </a:pPr>
            <a:r>
              <a:rPr lang="en-US" sz="1600" dirty="0"/>
              <a:t>Only the teams best score (out of three official matches) counts towards awards and advancement.</a:t>
            </a:r>
          </a:p>
          <a:p>
            <a:pPr marL="285750" lvl="0" indent="-285750">
              <a:lnSpc>
                <a:spcPct val="150000"/>
              </a:lnSpc>
              <a:buSzPts val="1800"/>
              <a:buFont typeface="Noto Sans Symbols"/>
              <a:buChar char="✔"/>
            </a:pPr>
            <a:r>
              <a:rPr lang="en-US" sz="1600" dirty="0"/>
              <a:t>Ties are broken by using second and third best scores.  If scores are still tied, local referee will decide what to do.</a:t>
            </a:r>
          </a:p>
        </p:txBody>
      </p:sp>
      <p:pic>
        <p:nvPicPr>
          <p:cNvPr id="2" name="Picture 1">
            <a:extLst>
              <a:ext uri="{FF2B5EF4-FFF2-40B4-BE49-F238E27FC236}">
                <a16:creationId xmlns:a16="http://schemas.microsoft.com/office/drawing/2014/main" id="{1347009E-810B-16E5-9BFA-74DC17194DFD}"/>
              </a:ext>
            </a:extLst>
          </p:cNvPr>
          <p:cNvPicPr>
            <a:picLocks noChangeAspect="1"/>
          </p:cNvPicPr>
          <p:nvPr/>
        </p:nvPicPr>
        <p:blipFill>
          <a:blip r:embed="rId3"/>
          <a:srcRect l="63737" t="24163" r="12626" b="5915"/>
          <a:stretch>
            <a:fillRect/>
          </a:stretch>
        </p:blipFill>
        <p:spPr>
          <a:xfrm>
            <a:off x="2021304" y="6179257"/>
            <a:ext cx="646391" cy="537802"/>
          </a:xfrm>
          <a:prstGeom prst="rect">
            <a:avLst/>
          </a:prstGeom>
        </p:spPr>
      </p:pic>
    </p:spTree>
    <p:extLst>
      <p:ext uri="{BB962C8B-B14F-4D97-AF65-F5344CB8AC3E}">
        <p14:creationId xmlns:p14="http://schemas.microsoft.com/office/powerpoint/2010/main" val="771041947"/>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Arial"/>
              <a:buNone/>
            </a:pPr>
            <a:r>
              <a:rPr lang="en-US" dirty="0"/>
              <a:t>Robot Game Basics</a:t>
            </a:r>
            <a:endParaRPr dirty="0"/>
          </a:p>
        </p:txBody>
      </p:sp>
      <p:sp>
        <p:nvSpPr>
          <p:cNvPr id="163" name="Google Shape;163;p8"/>
          <p:cNvSpPr txBox="1"/>
          <p:nvPr/>
        </p:nvSpPr>
        <p:spPr>
          <a:xfrm>
            <a:off x="143333" y="1463378"/>
            <a:ext cx="5491923" cy="216978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000000"/>
              </a:buClr>
              <a:buSzPts val="1800"/>
            </a:pPr>
            <a:r>
              <a:rPr lang="en-US" sz="1800" b="1" i="0" u="none" strike="noStrike" cap="none" dirty="0">
                <a:solidFill>
                  <a:srgbClr val="000000"/>
                </a:solidFill>
                <a:latin typeface="Arial"/>
                <a:ea typeface="Arial"/>
                <a:cs typeface="Arial"/>
                <a:sym typeface="Arial"/>
              </a:rPr>
              <a:t>Rule Hierarchy:</a:t>
            </a:r>
            <a:endParaRPr lang="en-US" sz="1800" b="1" i="0" u="none" strike="noStrike" cap="none" dirty="0">
              <a:solidFill>
                <a:schemeClr val="dk1"/>
              </a:solidFill>
              <a:latin typeface="Arial"/>
              <a:ea typeface="Arial"/>
              <a:cs typeface="Arial"/>
              <a:sym typeface="Arial"/>
            </a:endParaRPr>
          </a:p>
          <a:p>
            <a:pPr marL="285750" indent="-285750">
              <a:lnSpc>
                <a:spcPct val="150000"/>
              </a:lnSpc>
              <a:buSzPts val="1800"/>
              <a:buFont typeface="Noto Sans Symbols"/>
              <a:buChar char="✔"/>
            </a:pPr>
            <a:r>
              <a:rPr lang="en-US" sz="1800" b="1" dirty="0">
                <a:solidFill>
                  <a:schemeClr val="dk1"/>
                </a:solidFill>
              </a:rPr>
              <a:t>Robot Game Rule Book</a:t>
            </a:r>
          </a:p>
          <a:p>
            <a:pPr marL="285750" indent="-285750">
              <a:lnSpc>
                <a:spcPct val="150000"/>
              </a:lnSpc>
              <a:buSzPts val="1800"/>
              <a:buFont typeface="Noto Sans Symbols"/>
              <a:buChar char="✔"/>
            </a:pPr>
            <a:r>
              <a:rPr lang="en-US" sz="1800" b="1" dirty="0">
                <a:solidFill>
                  <a:schemeClr val="dk1"/>
                </a:solidFill>
              </a:rPr>
              <a:t>Robot Game Updates</a:t>
            </a:r>
          </a:p>
          <a:p>
            <a:pPr marL="285750" marR="0" lvl="0" indent="-285750" algn="l" rtl="0">
              <a:lnSpc>
                <a:spcPct val="150000"/>
              </a:lnSpc>
              <a:spcBef>
                <a:spcPts val="0"/>
              </a:spcBef>
              <a:spcAft>
                <a:spcPts val="0"/>
              </a:spcAft>
              <a:buClr>
                <a:srgbClr val="000000"/>
              </a:buClr>
              <a:buSzPts val="1800"/>
              <a:buFont typeface="Noto Sans Symbols"/>
              <a:buChar char="✔"/>
            </a:pPr>
            <a:r>
              <a:rPr lang="en-US" sz="1800" b="1" dirty="0">
                <a:solidFill>
                  <a:schemeClr val="dk1"/>
                </a:solidFill>
              </a:rPr>
              <a:t>Table Referee</a:t>
            </a:r>
          </a:p>
          <a:p>
            <a:pPr marL="285750" indent="-285750">
              <a:lnSpc>
                <a:spcPct val="150000"/>
              </a:lnSpc>
              <a:buSzPts val="1800"/>
              <a:buFont typeface="Noto Sans Symbols"/>
              <a:buChar char="✔"/>
            </a:pPr>
            <a:r>
              <a:rPr lang="en-US" sz="1800" b="1" dirty="0">
                <a:solidFill>
                  <a:schemeClr val="dk1"/>
                </a:solidFill>
              </a:rPr>
              <a:t>Tournament Head Referee</a:t>
            </a:r>
          </a:p>
        </p:txBody>
      </p:sp>
      <p:pic>
        <p:nvPicPr>
          <p:cNvPr id="164" name="Google Shape;164;p8"/>
          <p:cNvPicPr preferRelativeResize="0"/>
          <p:nvPr/>
        </p:nvPicPr>
        <p:blipFill rotWithShape="1">
          <a:blip r:embed="rId3">
            <a:alphaModFix/>
          </a:blip>
          <a:srcRect/>
          <a:stretch/>
        </p:blipFill>
        <p:spPr>
          <a:xfrm>
            <a:off x="7211505" y="281980"/>
            <a:ext cx="1840650" cy="579319"/>
          </a:xfrm>
          <a:prstGeom prst="rect">
            <a:avLst/>
          </a:prstGeom>
          <a:noFill/>
          <a:ln>
            <a:noFill/>
          </a:ln>
        </p:spPr>
      </p:pic>
      <p:pic>
        <p:nvPicPr>
          <p:cNvPr id="2" name="Picture 1">
            <a:extLst>
              <a:ext uri="{FF2B5EF4-FFF2-40B4-BE49-F238E27FC236}">
                <a16:creationId xmlns:a16="http://schemas.microsoft.com/office/drawing/2014/main" id="{D951ED69-E768-52A2-672E-EC75C0A81AE7}"/>
              </a:ext>
            </a:extLst>
          </p:cNvPr>
          <p:cNvPicPr>
            <a:picLocks noChangeAspect="1"/>
          </p:cNvPicPr>
          <p:nvPr/>
        </p:nvPicPr>
        <p:blipFill>
          <a:blip r:embed="rId4"/>
          <a:srcRect l="56869" t="21897" r="8485" b="7710"/>
          <a:stretch>
            <a:fillRect/>
          </a:stretch>
        </p:blipFill>
        <p:spPr>
          <a:xfrm>
            <a:off x="3948375" y="2655162"/>
            <a:ext cx="5052292" cy="2887023"/>
          </a:xfrm>
          <a:prstGeom prst="rect">
            <a:avLst/>
          </a:prstGeom>
        </p:spPr>
      </p:pic>
      <p:pic>
        <p:nvPicPr>
          <p:cNvPr id="3" name="Picture 2">
            <a:extLst>
              <a:ext uri="{FF2B5EF4-FFF2-40B4-BE49-F238E27FC236}">
                <a16:creationId xmlns:a16="http://schemas.microsoft.com/office/drawing/2014/main" id="{976F19DF-9F7B-0C54-FB5C-DB07F65EC7D3}"/>
              </a:ext>
            </a:extLst>
          </p:cNvPr>
          <p:cNvPicPr>
            <a:picLocks noChangeAspect="1"/>
          </p:cNvPicPr>
          <p:nvPr/>
        </p:nvPicPr>
        <p:blipFill>
          <a:blip r:embed="rId5"/>
          <a:srcRect l="63737" t="24163" r="12626" b="5915"/>
          <a:stretch>
            <a:fillRect/>
          </a:stretch>
        </p:blipFill>
        <p:spPr>
          <a:xfrm>
            <a:off x="7324115" y="1701800"/>
            <a:ext cx="1362685" cy="1133764"/>
          </a:xfrm>
          <a:prstGeom prst="rect">
            <a:avLst/>
          </a:prstGeom>
        </p:spPr>
      </p:pic>
    </p:spTree>
    <p:extLst>
      <p:ext uri="{BB962C8B-B14F-4D97-AF65-F5344CB8AC3E}">
        <p14:creationId xmlns:p14="http://schemas.microsoft.com/office/powerpoint/2010/main" val="3659402877"/>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After the Match: Scoresheet</a:t>
            </a:r>
            <a:endParaRPr dirty="0"/>
          </a:p>
        </p:txBody>
      </p:sp>
      <p:sp>
        <p:nvSpPr>
          <p:cNvPr id="163" name="Google Shape;163;p8"/>
          <p:cNvSpPr txBox="1"/>
          <p:nvPr/>
        </p:nvSpPr>
        <p:spPr>
          <a:xfrm>
            <a:off x="4149190" y="1751716"/>
            <a:ext cx="4866580" cy="3831778"/>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800" b="1" dirty="0"/>
              <a:t>Referee completes the score sheet (kids – NOT COACH – can watch) </a:t>
            </a:r>
          </a:p>
          <a:p>
            <a:pPr marL="285750" lvl="0" indent="-285750">
              <a:lnSpc>
                <a:spcPct val="150000"/>
              </a:lnSpc>
              <a:buSzPts val="1800"/>
              <a:buFont typeface="Noto Sans Symbols"/>
              <a:buChar char="✔"/>
            </a:pPr>
            <a:r>
              <a:rPr lang="en-US" sz="1800" b="1" dirty="0"/>
              <a:t>WHATS OUR SCORE?? Referee annotates/tally's success and penalties, but do not add up points.</a:t>
            </a:r>
          </a:p>
          <a:p>
            <a:pPr marL="285750" lvl="0" indent="-285750">
              <a:lnSpc>
                <a:spcPct val="150000"/>
              </a:lnSpc>
              <a:buSzPts val="1800"/>
              <a:buFont typeface="Noto Sans Symbols"/>
              <a:buChar char="✔"/>
            </a:pPr>
            <a:r>
              <a:rPr lang="en-US" sz="1800" b="1" dirty="0"/>
              <a:t>Team members are encouraged to challenge referee calls.  </a:t>
            </a:r>
          </a:p>
          <a:p>
            <a:pPr marL="285750" lvl="0" indent="-285750">
              <a:lnSpc>
                <a:spcPct val="150000"/>
              </a:lnSpc>
              <a:buSzPts val="1800"/>
              <a:buFont typeface="Noto Sans Symbols"/>
              <a:buChar char="✔"/>
            </a:pPr>
            <a:r>
              <a:rPr lang="en-US" sz="1800" b="1" dirty="0"/>
              <a:t>Team members must initial and certify the scoresheet when they agree.</a:t>
            </a:r>
          </a:p>
        </p:txBody>
      </p:sp>
      <p:pic>
        <p:nvPicPr>
          <p:cNvPr id="164" name="Google Shape;164;p8"/>
          <p:cNvPicPr preferRelativeResize="0"/>
          <p:nvPr/>
        </p:nvPicPr>
        <p:blipFill rotWithShape="1">
          <a:blip r:embed="rId3">
            <a:alphaModFix/>
          </a:blip>
          <a:srcRect/>
          <a:stretch/>
        </p:blipFill>
        <p:spPr>
          <a:xfrm>
            <a:off x="7211505" y="281980"/>
            <a:ext cx="1840650" cy="579319"/>
          </a:xfrm>
          <a:prstGeom prst="rect">
            <a:avLst/>
          </a:prstGeom>
          <a:noFill/>
          <a:ln>
            <a:noFill/>
          </a:ln>
        </p:spPr>
      </p:pic>
      <p:sp>
        <p:nvSpPr>
          <p:cNvPr id="7" name="Google Shape;163;p8">
            <a:extLst>
              <a:ext uri="{FF2B5EF4-FFF2-40B4-BE49-F238E27FC236}">
                <a16:creationId xmlns:a16="http://schemas.microsoft.com/office/drawing/2014/main" id="{D4306AAE-7751-4505-496E-7BECE9D3A0E9}"/>
              </a:ext>
            </a:extLst>
          </p:cNvPr>
          <p:cNvSpPr txBox="1"/>
          <p:nvPr/>
        </p:nvSpPr>
        <p:spPr>
          <a:xfrm>
            <a:off x="312345" y="5628733"/>
            <a:ext cx="9121366" cy="507791"/>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800" b="1" dirty="0"/>
              <a:t>COACHES NOT INVOLVED IN SCORING/NEGOTIATING WITH REFEREE.</a:t>
            </a:r>
            <a:endParaRPr sz="1800" b="1"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16534B8D-F101-96CA-D65E-80CCBD0C2E93}"/>
              </a:ext>
            </a:extLst>
          </p:cNvPr>
          <p:cNvPicPr>
            <a:picLocks noChangeAspect="1"/>
          </p:cNvPicPr>
          <p:nvPr/>
        </p:nvPicPr>
        <p:blipFill>
          <a:blip r:embed="rId4"/>
          <a:srcRect l="24436" t="9265" r="50000" b="43536"/>
          <a:stretch>
            <a:fillRect/>
          </a:stretch>
        </p:blipFill>
        <p:spPr>
          <a:xfrm>
            <a:off x="226881" y="1533166"/>
            <a:ext cx="4001360" cy="4155658"/>
          </a:xfrm>
          <a:prstGeom prst="rect">
            <a:avLst/>
          </a:prstGeom>
        </p:spPr>
      </p:pic>
      <p:pic>
        <p:nvPicPr>
          <p:cNvPr id="4" name="Picture 2" descr="See the source image">
            <a:extLst>
              <a:ext uri="{FF2B5EF4-FFF2-40B4-BE49-F238E27FC236}">
                <a16:creationId xmlns:a16="http://schemas.microsoft.com/office/drawing/2014/main" id="{9FA308E2-5D9E-0FA8-D44B-043DD829B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098" y="3103948"/>
            <a:ext cx="393387" cy="347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3E305FAF-3FF2-69FC-A85B-8A1B44223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350" y="3689486"/>
            <a:ext cx="223590" cy="197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EE472B34-27AB-CBDB-D8B1-AAFD203E5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749" y="4907540"/>
            <a:ext cx="223590" cy="1974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746A166D-44F0-833E-7234-18A8C3A6E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758" y="5101191"/>
            <a:ext cx="223590" cy="197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E8462264-26DC-1842-E85B-DEA12564F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123" y="4261273"/>
            <a:ext cx="223590" cy="197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e the source image">
            <a:extLst>
              <a:ext uri="{FF2B5EF4-FFF2-40B4-BE49-F238E27FC236}">
                <a16:creationId xmlns:a16="http://schemas.microsoft.com/office/drawing/2014/main" id="{7C232065-56DE-7745-67C4-80D1D3BDE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122" y="5512556"/>
            <a:ext cx="223590" cy="1974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07A91D-CC84-F8B8-DB02-AA3836608AAC}"/>
              </a:ext>
            </a:extLst>
          </p:cNvPr>
          <p:cNvSpPr txBox="1"/>
          <p:nvPr/>
        </p:nvSpPr>
        <p:spPr>
          <a:xfrm>
            <a:off x="2282562" y="1615670"/>
            <a:ext cx="756270" cy="307777"/>
          </a:xfrm>
          <a:prstGeom prst="rect">
            <a:avLst/>
          </a:prstGeom>
          <a:noFill/>
        </p:spPr>
        <p:txBody>
          <a:bodyPr wrap="square" rtlCol="0">
            <a:spAutoFit/>
          </a:bodyPr>
          <a:lstStyle/>
          <a:p>
            <a:r>
              <a:rPr lang="en-US" b="1" dirty="0">
                <a:solidFill>
                  <a:srgbClr val="FF0000"/>
                </a:solidFill>
                <a:latin typeface="Chiller" panose="04020404031007020602" pitchFamily="82" charset="0"/>
              </a:rPr>
              <a:t>23456</a:t>
            </a:r>
          </a:p>
        </p:txBody>
      </p:sp>
      <p:sp>
        <p:nvSpPr>
          <p:cNvPr id="14" name="TextBox 13">
            <a:extLst>
              <a:ext uri="{FF2B5EF4-FFF2-40B4-BE49-F238E27FC236}">
                <a16:creationId xmlns:a16="http://schemas.microsoft.com/office/drawing/2014/main" id="{B2BDC12A-4B6A-DFB4-7BCD-659F6F6BD3DF}"/>
              </a:ext>
            </a:extLst>
          </p:cNvPr>
          <p:cNvSpPr txBox="1"/>
          <p:nvPr/>
        </p:nvSpPr>
        <p:spPr>
          <a:xfrm>
            <a:off x="2964352" y="1616815"/>
            <a:ext cx="356364" cy="307777"/>
          </a:xfrm>
          <a:prstGeom prst="rect">
            <a:avLst/>
          </a:prstGeom>
          <a:noFill/>
        </p:spPr>
        <p:txBody>
          <a:bodyPr wrap="square" rtlCol="0">
            <a:spAutoFit/>
          </a:bodyPr>
          <a:lstStyle/>
          <a:p>
            <a:r>
              <a:rPr lang="en-US" b="1" dirty="0">
                <a:solidFill>
                  <a:srgbClr val="FF0000"/>
                </a:solidFill>
                <a:latin typeface="Chiller" panose="04020404031007020602" pitchFamily="82" charset="0"/>
              </a:rPr>
              <a:t>2</a:t>
            </a:r>
          </a:p>
        </p:txBody>
      </p:sp>
      <p:sp>
        <p:nvSpPr>
          <p:cNvPr id="15" name="TextBox 14">
            <a:extLst>
              <a:ext uri="{FF2B5EF4-FFF2-40B4-BE49-F238E27FC236}">
                <a16:creationId xmlns:a16="http://schemas.microsoft.com/office/drawing/2014/main" id="{01C9CB23-A3D4-B293-05AF-CB9252D7A4AB}"/>
              </a:ext>
            </a:extLst>
          </p:cNvPr>
          <p:cNvSpPr txBox="1"/>
          <p:nvPr/>
        </p:nvSpPr>
        <p:spPr>
          <a:xfrm>
            <a:off x="3376861" y="1616815"/>
            <a:ext cx="466367" cy="307777"/>
          </a:xfrm>
          <a:prstGeom prst="rect">
            <a:avLst/>
          </a:prstGeom>
          <a:noFill/>
        </p:spPr>
        <p:txBody>
          <a:bodyPr wrap="square" rtlCol="0">
            <a:spAutoFit/>
          </a:bodyPr>
          <a:lstStyle/>
          <a:p>
            <a:r>
              <a:rPr lang="en-US" b="1" dirty="0">
                <a:solidFill>
                  <a:srgbClr val="FF0000"/>
                </a:solidFill>
                <a:latin typeface="Chiller" panose="04020404031007020602" pitchFamily="82" charset="0"/>
              </a:rPr>
              <a:t>Joe</a:t>
            </a:r>
          </a:p>
        </p:txBody>
      </p:sp>
      <p:sp>
        <p:nvSpPr>
          <p:cNvPr id="16" name="TextBox 15">
            <a:extLst>
              <a:ext uri="{FF2B5EF4-FFF2-40B4-BE49-F238E27FC236}">
                <a16:creationId xmlns:a16="http://schemas.microsoft.com/office/drawing/2014/main" id="{FA12ADC2-F3FA-DF2C-777F-E7A2608D3D99}"/>
              </a:ext>
            </a:extLst>
          </p:cNvPr>
          <p:cNvSpPr txBox="1"/>
          <p:nvPr/>
        </p:nvSpPr>
        <p:spPr>
          <a:xfrm>
            <a:off x="3858126" y="1609941"/>
            <a:ext cx="308238" cy="307777"/>
          </a:xfrm>
          <a:prstGeom prst="rect">
            <a:avLst/>
          </a:prstGeom>
          <a:noFill/>
        </p:spPr>
        <p:txBody>
          <a:bodyPr wrap="square" rtlCol="0">
            <a:spAutoFit/>
          </a:bodyPr>
          <a:lstStyle/>
          <a:p>
            <a:r>
              <a:rPr lang="en-US" b="1" dirty="0">
                <a:solidFill>
                  <a:srgbClr val="FF0000"/>
                </a:solidFill>
                <a:latin typeface="Chiller" panose="04020404031007020602" pitchFamily="82" charset="0"/>
              </a:rPr>
              <a:t>4</a:t>
            </a:r>
          </a:p>
        </p:txBody>
      </p:sp>
      <p:sp>
        <p:nvSpPr>
          <p:cNvPr id="17" name="TextBox 16">
            <a:extLst>
              <a:ext uri="{FF2B5EF4-FFF2-40B4-BE49-F238E27FC236}">
                <a16:creationId xmlns:a16="http://schemas.microsoft.com/office/drawing/2014/main" id="{FC0C1247-2684-C6F6-5419-FDF203B0A334}"/>
              </a:ext>
            </a:extLst>
          </p:cNvPr>
          <p:cNvSpPr txBox="1"/>
          <p:nvPr/>
        </p:nvSpPr>
        <p:spPr>
          <a:xfrm>
            <a:off x="3404364" y="1871198"/>
            <a:ext cx="756270" cy="307777"/>
          </a:xfrm>
          <a:prstGeom prst="rect">
            <a:avLst/>
          </a:prstGeom>
          <a:noFill/>
        </p:spPr>
        <p:txBody>
          <a:bodyPr wrap="square" rtlCol="0">
            <a:spAutoFit/>
          </a:bodyPr>
          <a:lstStyle/>
          <a:p>
            <a:r>
              <a:rPr lang="en-US" b="1" i="1" dirty="0">
                <a:solidFill>
                  <a:srgbClr val="FF0000"/>
                </a:solidFill>
                <a:latin typeface="Curlz MT" panose="04040404050702020202" pitchFamily="82" charset="0"/>
              </a:rPr>
              <a:t>NJD</a:t>
            </a:r>
          </a:p>
        </p:txBody>
      </p:sp>
      <p:sp>
        <p:nvSpPr>
          <p:cNvPr id="18" name="Striped Right Arrow 7">
            <a:extLst>
              <a:ext uri="{FF2B5EF4-FFF2-40B4-BE49-F238E27FC236}">
                <a16:creationId xmlns:a16="http://schemas.microsoft.com/office/drawing/2014/main" id="{52A9BFD7-B178-AB5B-8A5C-941C44994476}"/>
              </a:ext>
            </a:extLst>
          </p:cNvPr>
          <p:cNvSpPr/>
          <p:nvPr/>
        </p:nvSpPr>
        <p:spPr>
          <a:xfrm rot="7862129" flipH="1">
            <a:off x="2782157" y="2190625"/>
            <a:ext cx="866372" cy="50632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7044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0"/>
                                        </p:tgtEl>
                                        <p:attrNameLst>
                                          <p:attrName>ppt_w</p:attrName>
                                        </p:attrNameLst>
                                      </p:cBhvr>
                                      <p:tavLst>
                                        <p:tav tm="0">
                                          <p:val>
                                            <p:strVal val="ppt_w"/>
                                          </p:val>
                                        </p:tav>
                                        <p:tav tm="100000">
                                          <p:val>
                                            <p:fltVal val="0"/>
                                          </p:val>
                                        </p:tav>
                                      </p:tavLst>
                                    </p:anim>
                                    <p:anim calcmode="lin" valueType="num">
                                      <p:cBhvr>
                                        <p:cTn id="22" dur="500"/>
                                        <p:tgtEl>
                                          <p:spTgt spid="10"/>
                                        </p:tgtEl>
                                        <p:attrNameLst>
                                          <p:attrName>ppt_h</p:attrName>
                                        </p:attrNameLst>
                                      </p:cBhvr>
                                      <p:tavLst>
                                        <p:tav tm="0">
                                          <p:val>
                                            <p:strVal val="ppt_h"/>
                                          </p:val>
                                        </p:tav>
                                        <p:tav tm="100000">
                                          <p:val>
                                            <p:fltVal val="0"/>
                                          </p:val>
                                        </p:tav>
                                      </p:tavLst>
                                    </p:anim>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11"/>
                                        </p:tgtEl>
                                        <p:attrNameLst>
                                          <p:attrName>ppt_w</p:attrName>
                                        </p:attrNameLst>
                                      </p:cBhvr>
                                      <p:tavLst>
                                        <p:tav tm="0">
                                          <p:val>
                                            <p:strVal val="ppt_w"/>
                                          </p:val>
                                        </p:tav>
                                        <p:tav tm="100000">
                                          <p:val>
                                            <p:fltVal val="0"/>
                                          </p:val>
                                        </p:tav>
                                      </p:tavLst>
                                    </p:anim>
                                    <p:anim calcmode="lin" valueType="num">
                                      <p:cBhvr>
                                        <p:cTn id="27" dur="500"/>
                                        <p:tgtEl>
                                          <p:spTgt spid="11"/>
                                        </p:tgtEl>
                                        <p:attrNameLst>
                                          <p:attrName>ppt_h</p:attrName>
                                        </p:attrNameLst>
                                      </p:cBhvr>
                                      <p:tavLst>
                                        <p:tav tm="0">
                                          <p:val>
                                            <p:strVal val="ppt_h"/>
                                          </p:val>
                                        </p:tav>
                                        <p:tav tm="100000">
                                          <p:val>
                                            <p:fltVal val="0"/>
                                          </p:val>
                                        </p:tav>
                                      </p:tavLst>
                                    </p:anim>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53" presetClass="exit" presetSubtype="32" fill="hold" nodeType="with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3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 calcmode="lin" valueType="num">
                                      <p:cBhvr>
                                        <p:cTn id="39" dur="1000" fill="hold"/>
                                        <p:tgtEl>
                                          <p:spTgt spid="18"/>
                                        </p:tgtEl>
                                        <p:attrNameLst>
                                          <p:attrName>style.rotation</p:attrName>
                                        </p:attrNameLst>
                                      </p:cBhvr>
                                      <p:tavLst>
                                        <p:tav tm="0">
                                          <p:val>
                                            <p:fltVal val="90"/>
                                          </p:val>
                                        </p:tav>
                                        <p:tav tm="100000">
                                          <p:val>
                                            <p:fltVal val="0"/>
                                          </p:val>
                                        </p:tav>
                                      </p:tavLst>
                                    </p:anim>
                                    <p:animEffect transition="in" filter="fade">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2" name="Picture 1">
            <a:extLst>
              <a:ext uri="{FF2B5EF4-FFF2-40B4-BE49-F238E27FC236}">
                <a16:creationId xmlns:a16="http://schemas.microsoft.com/office/drawing/2014/main" id="{8A6BC839-CEAB-742A-34F5-E63CA10F197A}"/>
              </a:ext>
            </a:extLst>
          </p:cNvPr>
          <p:cNvPicPr>
            <a:picLocks noChangeAspect="1"/>
          </p:cNvPicPr>
          <p:nvPr/>
        </p:nvPicPr>
        <p:blipFill>
          <a:blip r:embed="rId3"/>
          <a:srcRect l="56869" t="21897" r="8485" b="7710"/>
          <a:stretch>
            <a:fillRect/>
          </a:stretch>
        </p:blipFill>
        <p:spPr>
          <a:xfrm>
            <a:off x="4679957" y="2860078"/>
            <a:ext cx="4368836" cy="2496477"/>
          </a:xfrm>
          <a:prstGeom prst="rect">
            <a:avLst/>
          </a:prstGeom>
        </p:spPr>
      </p:pic>
      <p:pic>
        <p:nvPicPr>
          <p:cNvPr id="3" name="Picture 2">
            <a:extLst>
              <a:ext uri="{FF2B5EF4-FFF2-40B4-BE49-F238E27FC236}">
                <a16:creationId xmlns:a16="http://schemas.microsoft.com/office/drawing/2014/main" id="{5B611402-9448-A6F1-FFB4-72F319D73153}"/>
              </a:ext>
            </a:extLst>
          </p:cNvPr>
          <p:cNvPicPr>
            <a:picLocks noChangeAspect="1"/>
          </p:cNvPicPr>
          <p:nvPr/>
        </p:nvPicPr>
        <p:blipFill>
          <a:blip r:embed="rId4"/>
          <a:srcRect l="63737" t="24163" r="12626" b="5915"/>
          <a:stretch>
            <a:fillRect/>
          </a:stretch>
        </p:blipFill>
        <p:spPr>
          <a:xfrm>
            <a:off x="7232698" y="1555995"/>
            <a:ext cx="1739422" cy="1447213"/>
          </a:xfrm>
          <a:prstGeom prst="rect">
            <a:avLst/>
          </a:prstGeom>
        </p:spPr>
      </p:pic>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Tips</a:t>
            </a:r>
            <a:endParaRPr dirty="0"/>
          </a:p>
        </p:txBody>
      </p:sp>
      <p:sp>
        <p:nvSpPr>
          <p:cNvPr id="163" name="Google Shape;163;p8"/>
          <p:cNvSpPr txBox="1"/>
          <p:nvPr/>
        </p:nvSpPr>
        <p:spPr>
          <a:xfrm>
            <a:off x="143333" y="1381211"/>
            <a:ext cx="7162814" cy="5078273"/>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800" b="1" dirty="0"/>
              <a:t>Rules are important.  Read them, then read them again.  Anything not mentioned in the rules does not matter. </a:t>
            </a:r>
          </a:p>
          <a:p>
            <a:pPr marL="285750" lvl="0" indent="-285750">
              <a:lnSpc>
                <a:spcPct val="150000"/>
              </a:lnSpc>
              <a:buSzPts val="1800"/>
              <a:buFont typeface="Noto Sans Symbols"/>
              <a:buChar char="✔"/>
            </a:pPr>
            <a:r>
              <a:rPr lang="en-US" sz="1800" b="1" dirty="0"/>
              <a:t>Kids are the only ones allowed to talk with the referees (Not Coaches).  Bring a copy of the rules to the tournament, </a:t>
            </a:r>
          </a:p>
          <a:p>
            <a:pPr lvl="0">
              <a:lnSpc>
                <a:spcPct val="150000"/>
              </a:lnSpc>
              <a:buSzPts val="1800"/>
            </a:pPr>
            <a:r>
              <a:rPr lang="en-US" sz="1800" b="1" dirty="0"/>
              <a:t>     don’t be afraid to have your team challenge </a:t>
            </a:r>
            <a:br>
              <a:rPr lang="en-US" sz="1800" b="1" dirty="0"/>
            </a:br>
            <a:r>
              <a:rPr lang="en-US" sz="1800" b="1" dirty="0"/>
              <a:t>     the referees.</a:t>
            </a:r>
          </a:p>
          <a:p>
            <a:pPr marL="285750" lvl="0" indent="-285750">
              <a:lnSpc>
                <a:spcPct val="150000"/>
              </a:lnSpc>
              <a:buSzPts val="1800"/>
              <a:buFont typeface="Noto Sans Symbols"/>
              <a:buChar char="✔"/>
            </a:pPr>
            <a:r>
              <a:rPr lang="en-US" sz="1800" b="1" dirty="0"/>
              <a:t>Build models exactly as shown.  Many</a:t>
            </a:r>
          </a:p>
          <a:p>
            <a:pPr lvl="0">
              <a:lnSpc>
                <a:spcPct val="150000"/>
              </a:lnSpc>
              <a:buSzPts val="1800"/>
            </a:pPr>
            <a:r>
              <a:rPr lang="en-US" sz="1800" b="1" dirty="0"/>
              <a:t>     teams find their solutions don’t work when</a:t>
            </a:r>
          </a:p>
          <a:p>
            <a:pPr lvl="0">
              <a:lnSpc>
                <a:spcPct val="150000"/>
              </a:lnSpc>
              <a:buSzPts val="1800"/>
            </a:pPr>
            <a:r>
              <a:rPr lang="en-US" sz="1800" b="1" dirty="0"/>
              <a:t>     they get to the tournament and discover their models</a:t>
            </a:r>
          </a:p>
          <a:p>
            <a:pPr lvl="0">
              <a:lnSpc>
                <a:spcPct val="150000"/>
              </a:lnSpc>
              <a:buSzPts val="1800"/>
            </a:pPr>
            <a:r>
              <a:rPr lang="en-US" sz="1800" b="1" dirty="0"/>
              <a:t>     at home were built incorrectly.</a:t>
            </a:r>
          </a:p>
          <a:p>
            <a:pPr marL="285750" lvl="0" indent="-285750">
              <a:lnSpc>
                <a:spcPct val="150000"/>
              </a:lnSpc>
              <a:buSzPts val="1800"/>
              <a:buFont typeface="Noto Sans Symbols"/>
              <a:buChar char="✔"/>
            </a:pPr>
            <a:r>
              <a:rPr lang="en-US" sz="1800" b="1" dirty="0"/>
              <a:t>Kids do the work, coaches should stand back and let the kids work at the competition table, your job is to cheer.</a:t>
            </a:r>
            <a:endParaRPr sz="1800" b="1" i="0" u="none" strike="noStrike" cap="none" dirty="0">
              <a:solidFill>
                <a:schemeClr val="dk1"/>
              </a:solidFill>
              <a:latin typeface="Arial"/>
              <a:ea typeface="Arial"/>
              <a:cs typeface="Arial"/>
              <a:sym typeface="Arial"/>
            </a:endParaRPr>
          </a:p>
        </p:txBody>
      </p:sp>
      <p:pic>
        <p:nvPicPr>
          <p:cNvPr id="164" name="Google Shape;164;p8"/>
          <p:cNvPicPr preferRelativeResize="0"/>
          <p:nvPr/>
        </p:nvPicPr>
        <p:blipFill rotWithShape="1">
          <a:blip r:embed="rId5">
            <a:alphaModFix/>
          </a:blip>
          <a:srcRect/>
          <a:stretch/>
        </p:blipFill>
        <p:spPr>
          <a:xfrm>
            <a:off x="7211505" y="281980"/>
            <a:ext cx="1840650" cy="579319"/>
          </a:xfrm>
          <a:prstGeom prst="rect">
            <a:avLst/>
          </a:prstGeom>
          <a:noFill/>
          <a:ln>
            <a:noFill/>
          </a:ln>
        </p:spPr>
      </p:pic>
    </p:spTree>
    <p:extLst>
      <p:ext uri="{BB962C8B-B14F-4D97-AF65-F5344CB8AC3E}">
        <p14:creationId xmlns:p14="http://schemas.microsoft.com/office/powerpoint/2010/main" val="4264658490"/>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2" name="Picture 1">
            <a:extLst>
              <a:ext uri="{FF2B5EF4-FFF2-40B4-BE49-F238E27FC236}">
                <a16:creationId xmlns:a16="http://schemas.microsoft.com/office/drawing/2014/main" id="{F0FC70EB-41AF-E4B2-D0EC-2B0914CC7C83}"/>
              </a:ext>
            </a:extLst>
          </p:cNvPr>
          <p:cNvPicPr>
            <a:picLocks noChangeAspect="1"/>
          </p:cNvPicPr>
          <p:nvPr/>
        </p:nvPicPr>
        <p:blipFill>
          <a:blip r:embed="rId3"/>
          <a:srcRect l="56869" t="21897" r="8485" b="7710"/>
          <a:stretch>
            <a:fillRect/>
          </a:stretch>
        </p:blipFill>
        <p:spPr>
          <a:xfrm>
            <a:off x="4679957" y="2860078"/>
            <a:ext cx="4368836" cy="2496477"/>
          </a:xfrm>
          <a:prstGeom prst="rect">
            <a:avLst/>
          </a:prstGeom>
        </p:spPr>
      </p:pic>
      <p:pic>
        <p:nvPicPr>
          <p:cNvPr id="3" name="Picture 2">
            <a:extLst>
              <a:ext uri="{FF2B5EF4-FFF2-40B4-BE49-F238E27FC236}">
                <a16:creationId xmlns:a16="http://schemas.microsoft.com/office/drawing/2014/main" id="{639E2E49-E5C8-EA98-18E2-8CC86EF34313}"/>
              </a:ext>
            </a:extLst>
          </p:cNvPr>
          <p:cNvPicPr>
            <a:picLocks noChangeAspect="1"/>
          </p:cNvPicPr>
          <p:nvPr/>
        </p:nvPicPr>
        <p:blipFill>
          <a:blip r:embed="rId4"/>
          <a:srcRect l="63737" t="24163" r="12626" b="5915"/>
          <a:stretch>
            <a:fillRect/>
          </a:stretch>
        </p:blipFill>
        <p:spPr>
          <a:xfrm>
            <a:off x="7232698" y="1555995"/>
            <a:ext cx="1739422" cy="1447213"/>
          </a:xfrm>
          <a:prstGeom prst="rect">
            <a:avLst/>
          </a:prstGeom>
        </p:spPr>
      </p:pic>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Tips</a:t>
            </a:r>
            <a:endParaRPr dirty="0"/>
          </a:p>
        </p:txBody>
      </p:sp>
      <p:sp>
        <p:nvSpPr>
          <p:cNvPr id="163" name="Google Shape;163;p8"/>
          <p:cNvSpPr txBox="1"/>
          <p:nvPr/>
        </p:nvSpPr>
        <p:spPr>
          <a:xfrm>
            <a:off x="143333" y="1381211"/>
            <a:ext cx="7162814" cy="4662775"/>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800" b="1" dirty="0"/>
              <a:t>Conditions differ, each table will be a bit different (lights, bumps) make sure your strategy/robot is robust.  Run your robot on another team’s table, invite them to yours.</a:t>
            </a:r>
          </a:p>
          <a:p>
            <a:pPr marL="285750" lvl="0" indent="-285750">
              <a:lnSpc>
                <a:spcPct val="150000"/>
              </a:lnSpc>
              <a:buSzPts val="1800"/>
              <a:buFont typeface="Noto Sans Symbols"/>
              <a:buChar char="✔"/>
            </a:pPr>
            <a:r>
              <a:rPr lang="en-US" sz="1800" b="1" i="0" u="none" strike="noStrike" cap="none" dirty="0">
                <a:solidFill>
                  <a:schemeClr val="dk1"/>
                </a:solidFill>
                <a:latin typeface="Arial"/>
                <a:ea typeface="Arial"/>
                <a:cs typeface="Arial"/>
                <a:sym typeface="Arial"/>
              </a:rPr>
              <a:t>Many people find it hard to work well under pressure, </a:t>
            </a:r>
          </a:p>
          <a:p>
            <a:pPr lvl="0">
              <a:lnSpc>
                <a:spcPct val="150000"/>
              </a:lnSpc>
              <a:buSzPts val="1800"/>
            </a:pPr>
            <a:r>
              <a:rPr lang="en-US" sz="1800" b="1" dirty="0">
                <a:solidFill>
                  <a:schemeClr val="dk1"/>
                </a:solidFill>
              </a:rPr>
              <a:t>    w</a:t>
            </a:r>
            <a:r>
              <a:rPr lang="en-US" sz="1800" b="1" i="0" u="none" strike="noStrike" cap="none" dirty="0">
                <a:solidFill>
                  <a:schemeClr val="dk1"/>
                </a:solidFill>
                <a:latin typeface="Arial"/>
                <a:ea typeface="Arial"/>
                <a:cs typeface="Arial"/>
                <a:sym typeface="Arial"/>
              </a:rPr>
              <a:t>here do you feel more pressure than when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running your robot at a competition.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What can you do? Practice, practice,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practice. Stop building and programming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your robot at least a week before the competition,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and use the time to practice getting your robot to succeed</a:t>
            </a:r>
          </a:p>
          <a:p>
            <a:pPr lvl="0">
              <a:lnSpc>
                <a:spcPct val="150000"/>
              </a:lnSpc>
              <a:buSzPts val="1800"/>
            </a:pPr>
            <a:r>
              <a:rPr lang="en-US" sz="1800" b="1" i="0" u="none" strike="noStrike" cap="none" dirty="0">
                <a:solidFill>
                  <a:schemeClr val="dk1"/>
                </a:solidFill>
                <a:latin typeface="Arial"/>
                <a:ea typeface="Arial"/>
                <a:cs typeface="Arial"/>
                <a:sym typeface="Arial"/>
              </a:rPr>
              <a:t>    reliably at what it already can do.</a:t>
            </a:r>
            <a:endParaRPr sz="1800" b="1" i="0" u="none" strike="noStrike" cap="none" dirty="0">
              <a:solidFill>
                <a:schemeClr val="dk1"/>
              </a:solidFill>
              <a:latin typeface="Arial"/>
              <a:ea typeface="Arial"/>
              <a:cs typeface="Arial"/>
              <a:sym typeface="Arial"/>
            </a:endParaRPr>
          </a:p>
        </p:txBody>
      </p:sp>
      <p:pic>
        <p:nvPicPr>
          <p:cNvPr id="164" name="Google Shape;164;p8"/>
          <p:cNvPicPr preferRelativeResize="0"/>
          <p:nvPr/>
        </p:nvPicPr>
        <p:blipFill rotWithShape="1">
          <a:blip r:embed="rId5">
            <a:alphaModFix/>
          </a:blip>
          <a:srcRect/>
          <a:stretch/>
        </p:blipFill>
        <p:spPr>
          <a:xfrm>
            <a:off x="7211505" y="281980"/>
            <a:ext cx="1840650" cy="579319"/>
          </a:xfrm>
          <a:prstGeom prst="rect">
            <a:avLst/>
          </a:prstGeom>
          <a:noFill/>
          <a:ln>
            <a:noFill/>
          </a:ln>
        </p:spPr>
      </p:pic>
    </p:spTree>
    <p:extLst>
      <p:ext uri="{BB962C8B-B14F-4D97-AF65-F5344CB8AC3E}">
        <p14:creationId xmlns:p14="http://schemas.microsoft.com/office/powerpoint/2010/main" val="2487680104"/>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2" name="Picture 1">
            <a:extLst>
              <a:ext uri="{FF2B5EF4-FFF2-40B4-BE49-F238E27FC236}">
                <a16:creationId xmlns:a16="http://schemas.microsoft.com/office/drawing/2014/main" id="{80AFAD5C-A5C5-007B-70F9-6C6F7CBFA572}"/>
              </a:ext>
            </a:extLst>
          </p:cNvPr>
          <p:cNvPicPr>
            <a:picLocks noChangeAspect="1"/>
          </p:cNvPicPr>
          <p:nvPr/>
        </p:nvPicPr>
        <p:blipFill>
          <a:blip r:embed="rId3"/>
          <a:srcRect l="56869" t="21897" r="8485" b="7710"/>
          <a:stretch>
            <a:fillRect/>
          </a:stretch>
        </p:blipFill>
        <p:spPr>
          <a:xfrm>
            <a:off x="4775164" y="3011332"/>
            <a:ext cx="4368836" cy="2496477"/>
          </a:xfrm>
          <a:prstGeom prst="rect">
            <a:avLst/>
          </a:prstGeom>
        </p:spPr>
      </p:pic>
      <p:pic>
        <p:nvPicPr>
          <p:cNvPr id="3" name="Picture 2">
            <a:extLst>
              <a:ext uri="{FF2B5EF4-FFF2-40B4-BE49-F238E27FC236}">
                <a16:creationId xmlns:a16="http://schemas.microsoft.com/office/drawing/2014/main" id="{CE11F3CF-E4D5-3414-56AC-E1712A157A6C}"/>
              </a:ext>
            </a:extLst>
          </p:cNvPr>
          <p:cNvPicPr>
            <a:picLocks noChangeAspect="1"/>
          </p:cNvPicPr>
          <p:nvPr/>
        </p:nvPicPr>
        <p:blipFill>
          <a:blip r:embed="rId4"/>
          <a:srcRect l="63737" t="24163" r="12626" b="5915"/>
          <a:stretch>
            <a:fillRect/>
          </a:stretch>
        </p:blipFill>
        <p:spPr>
          <a:xfrm>
            <a:off x="7321030" y="1727875"/>
            <a:ext cx="1739422" cy="1447213"/>
          </a:xfrm>
          <a:prstGeom prst="rect">
            <a:avLst/>
          </a:prstGeom>
        </p:spPr>
      </p:pic>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Tips</a:t>
            </a:r>
            <a:endParaRPr dirty="0"/>
          </a:p>
        </p:txBody>
      </p:sp>
      <p:sp>
        <p:nvSpPr>
          <p:cNvPr id="163" name="Google Shape;163;p8"/>
          <p:cNvSpPr txBox="1"/>
          <p:nvPr/>
        </p:nvSpPr>
        <p:spPr>
          <a:xfrm>
            <a:off x="143333" y="1381211"/>
            <a:ext cx="7162814" cy="4247276"/>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800" b="1" dirty="0"/>
              <a:t>Don’t touch the mission models on the competition table. If you think something is wrong with the way they are set up, you should ask the Referee to adjust them. You can ask the Referee to test the mission model too.</a:t>
            </a:r>
          </a:p>
          <a:p>
            <a:pPr marL="285750" lvl="0" indent="-285750">
              <a:lnSpc>
                <a:spcPct val="150000"/>
              </a:lnSpc>
              <a:buSzPts val="1800"/>
              <a:buFont typeface="Noto Sans Symbols"/>
              <a:buChar char="✔"/>
            </a:pPr>
            <a:r>
              <a:rPr lang="en-US" sz="1800" b="1" i="0" u="none" strike="noStrike" cap="none" dirty="0">
                <a:solidFill>
                  <a:schemeClr val="dk1"/>
                </a:solidFill>
                <a:latin typeface="Arial"/>
                <a:ea typeface="Arial"/>
                <a:cs typeface="Arial"/>
                <a:sym typeface="Arial"/>
              </a:rPr>
              <a:t>Don’t request adjustments to the angle/direction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of a mission model unless it is specifically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stated in the Field Set Up Guide.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The table will not be customized/optimized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for your team’s solution.</a:t>
            </a:r>
          </a:p>
          <a:p>
            <a:pPr lvl="0">
              <a:lnSpc>
                <a:spcPct val="150000"/>
              </a:lnSpc>
              <a:buSzPts val="1800"/>
            </a:pPr>
            <a:endParaRPr sz="1800" b="1" i="0" u="none" strike="noStrike" cap="none" dirty="0">
              <a:solidFill>
                <a:schemeClr val="dk1"/>
              </a:solidFill>
              <a:latin typeface="Arial"/>
              <a:ea typeface="Arial"/>
              <a:cs typeface="Arial"/>
              <a:sym typeface="Arial"/>
            </a:endParaRPr>
          </a:p>
        </p:txBody>
      </p:sp>
      <p:pic>
        <p:nvPicPr>
          <p:cNvPr id="164" name="Google Shape;164;p8"/>
          <p:cNvPicPr preferRelativeResize="0"/>
          <p:nvPr/>
        </p:nvPicPr>
        <p:blipFill rotWithShape="1">
          <a:blip r:embed="rId5">
            <a:alphaModFix/>
          </a:blip>
          <a:srcRect/>
          <a:stretch/>
        </p:blipFill>
        <p:spPr>
          <a:xfrm>
            <a:off x="7211505" y="281980"/>
            <a:ext cx="1840650" cy="579319"/>
          </a:xfrm>
          <a:prstGeom prst="rect">
            <a:avLst/>
          </a:prstGeom>
          <a:noFill/>
          <a:ln>
            <a:noFill/>
          </a:ln>
        </p:spPr>
      </p:pic>
    </p:spTree>
    <p:extLst>
      <p:ext uri="{BB962C8B-B14F-4D97-AF65-F5344CB8AC3E}">
        <p14:creationId xmlns:p14="http://schemas.microsoft.com/office/powerpoint/2010/main" val="1934299476"/>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2" name="Picture 1">
            <a:extLst>
              <a:ext uri="{FF2B5EF4-FFF2-40B4-BE49-F238E27FC236}">
                <a16:creationId xmlns:a16="http://schemas.microsoft.com/office/drawing/2014/main" id="{BFE23B36-AF59-AF43-D905-E79C76472E1F}"/>
              </a:ext>
            </a:extLst>
          </p:cNvPr>
          <p:cNvPicPr>
            <a:picLocks noChangeAspect="1"/>
          </p:cNvPicPr>
          <p:nvPr/>
        </p:nvPicPr>
        <p:blipFill>
          <a:blip r:embed="rId3"/>
          <a:srcRect l="56869" t="21897" r="8485" b="7710"/>
          <a:stretch>
            <a:fillRect/>
          </a:stretch>
        </p:blipFill>
        <p:spPr>
          <a:xfrm>
            <a:off x="4775164" y="3031958"/>
            <a:ext cx="4368836" cy="2496477"/>
          </a:xfrm>
          <a:prstGeom prst="rect">
            <a:avLst/>
          </a:prstGeom>
        </p:spPr>
      </p:pic>
      <p:pic>
        <p:nvPicPr>
          <p:cNvPr id="3" name="Picture 2">
            <a:extLst>
              <a:ext uri="{FF2B5EF4-FFF2-40B4-BE49-F238E27FC236}">
                <a16:creationId xmlns:a16="http://schemas.microsoft.com/office/drawing/2014/main" id="{CEAD1B03-9BAC-B31B-94D4-739D0C9BB076}"/>
              </a:ext>
            </a:extLst>
          </p:cNvPr>
          <p:cNvPicPr>
            <a:picLocks noChangeAspect="1"/>
          </p:cNvPicPr>
          <p:nvPr/>
        </p:nvPicPr>
        <p:blipFill>
          <a:blip r:embed="rId4"/>
          <a:srcRect l="63737" t="24163" r="12626" b="5915"/>
          <a:stretch>
            <a:fillRect/>
          </a:stretch>
        </p:blipFill>
        <p:spPr>
          <a:xfrm>
            <a:off x="7327905" y="1727875"/>
            <a:ext cx="1739422" cy="1447213"/>
          </a:xfrm>
          <a:prstGeom prst="rect">
            <a:avLst/>
          </a:prstGeom>
        </p:spPr>
      </p:pic>
      <p:sp>
        <p:nvSpPr>
          <p:cNvPr id="162" name="Google Shape;162;p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lvl="0">
              <a:buSzPts val="3600"/>
            </a:pPr>
            <a:r>
              <a:rPr lang="en-US" dirty="0"/>
              <a:t>Tips</a:t>
            </a:r>
            <a:endParaRPr dirty="0"/>
          </a:p>
        </p:txBody>
      </p:sp>
      <p:sp>
        <p:nvSpPr>
          <p:cNvPr id="163" name="Google Shape;163;p8"/>
          <p:cNvSpPr txBox="1"/>
          <p:nvPr/>
        </p:nvSpPr>
        <p:spPr>
          <a:xfrm>
            <a:off x="143333" y="1317840"/>
            <a:ext cx="7162814" cy="5078273"/>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ts val="1800"/>
              <a:buFont typeface="Noto Sans Symbols"/>
              <a:buChar char="✔"/>
            </a:pPr>
            <a:r>
              <a:rPr lang="en-US" sz="1800" b="1" dirty="0"/>
              <a:t>Don’t assume that the Referee will grab the robot when it is stuck.  The kids should talk to the Referee ahead of time and let them know that you would like them to help with this since your team members cannot reach the robot quickly.</a:t>
            </a:r>
          </a:p>
          <a:p>
            <a:pPr marL="285750" lvl="0" indent="-285750">
              <a:lnSpc>
                <a:spcPct val="150000"/>
              </a:lnSpc>
              <a:buSzPts val="1800"/>
              <a:buFont typeface="Noto Sans Symbols"/>
              <a:buChar char="✔"/>
            </a:pPr>
            <a:r>
              <a:rPr lang="en-US" sz="1800" b="1" i="0" u="none" strike="noStrike" cap="none" dirty="0">
                <a:solidFill>
                  <a:schemeClr val="dk1"/>
                </a:solidFill>
                <a:latin typeface="Arial"/>
                <a:ea typeface="Arial"/>
                <a:cs typeface="Arial"/>
                <a:sym typeface="Arial"/>
              </a:rPr>
              <a:t>Don’t keep yelling instructions from the sidelines.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The kids have got this. They have been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working for months for this moment.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They need to make their own decisions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(good or bad). You should have very little to do </a:t>
            </a:r>
          </a:p>
          <a:p>
            <a:pPr lvl="0">
              <a:lnSpc>
                <a:spcPct val="150000"/>
              </a:lnSpc>
              <a:buSzPts val="1800"/>
            </a:pPr>
            <a:r>
              <a:rPr lang="en-US" sz="1800" b="1" dirty="0">
                <a:solidFill>
                  <a:schemeClr val="dk1"/>
                </a:solidFill>
              </a:rPr>
              <a:t>    </a:t>
            </a:r>
            <a:r>
              <a:rPr lang="en-US" sz="1800" b="1" i="0" u="none" strike="noStrike" cap="none" dirty="0">
                <a:solidFill>
                  <a:schemeClr val="dk1"/>
                </a:solidFill>
                <a:latin typeface="Arial"/>
                <a:ea typeface="Arial"/>
                <a:cs typeface="Arial"/>
                <a:sym typeface="Arial"/>
              </a:rPr>
              <a:t>other than get them to the right table on time.</a:t>
            </a:r>
          </a:p>
          <a:p>
            <a:pPr marL="285750" lvl="0" indent="-285750">
              <a:lnSpc>
                <a:spcPct val="150000"/>
              </a:lnSpc>
              <a:buSzPts val="1800"/>
              <a:buFont typeface="Noto Sans Symbols"/>
              <a:buChar char="✔"/>
            </a:pPr>
            <a:r>
              <a:rPr lang="en-US" sz="1800" b="1" i="0" u="none" strike="noStrike" cap="none" dirty="0">
                <a:solidFill>
                  <a:schemeClr val="dk1"/>
                </a:solidFill>
                <a:latin typeface="Arial"/>
                <a:ea typeface="Arial"/>
                <a:cs typeface="Arial"/>
                <a:sym typeface="Arial"/>
              </a:rPr>
              <a:t>Do not bring extra mission models to the table</a:t>
            </a:r>
          </a:p>
          <a:p>
            <a:pPr marL="285750" lvl="0" indent="-285750">
              <a:lnSpc>
                <a:spcPct val="150000"/>
              </a:lnSpc>
              <a:buSzPts val="1800"/>
              <a:buFont typeface="Noto Sans Symbols"/>
              <a:buChar char="✔"/>
            </a:pPr>
            <a:r>
              <a:rPr lang="en-US" sz="1800" b="1" i="0" u="sng" strike="noStrike" cap="none" dirty="0">
                <a:solidFill>
                  <a:schemeClr val="dk1"/>
                </a:solidFill>
                <a:latin typeface="Arial"/>
                <a:ea typeface="Arial"/>
                <a:cs typeface="Arial"/>
                <a:sym typeface="Arial"/>
              </a:rPr>
              <a:t>VOLUNTEER AT A TOURNAMENT!</a:t>
            </a:r>
          </a:p>
        </p:txBody>
      </p:sp>
      <p:pic>
        <p:nvPicPr>
          <p:cNvPr id="164" name="Google Shape;164;p8"/>
          <p:cNvPicPr preferRelativeResize="0"/>
          <p:nvPr/>
        </p:nvPicPr>
        <p:blipFill rotWithShape="1">
          <a:blip r:embed="rId5">
            <a:alphaModFix/>
          </a:blip>
          <a:srcRect/>
          <a:stretch/>
        </p:blipFill>
        <p:spPr>
          <a:xfrm>
            <a:off x="7211505" y="281980"/>
            <a:ext cx="1840650" cy="579319"/>
          </a:xfrm>
          <a:prstGeom prst="rect">
            <a:avLst/>
          </a:prstGeom>
          <a:noFill/>
          <a:ln>
            <a:noFill/>
          </a:ln>
        </p:spPr>
      </p:pic>
    </p:spTree>
    <p:extLst>
      <p:ext uri="{BB962C8B-B14F-4D97-AF65-F5344CB8AC3E}">
        <p14:creationId xmlns:p14="http://schemas.microsoft.com/office/powerpoint/2010/main" val="558202080"/>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Robot Game</a:t>
            </a:r>
            <a:endParaRPr dirty="0"/>
          </a:p>
        </p:txBody>
      </p:sp>
      <p:pic>
        <p:nvPicPr>
          <p:cNvPr id="7" name="Picture 6">
            <a:extLst>
              <a:ext uri="{FF2B5EF4-FFF2-40B4-BE49-F238E27FC236}">
                <a16:creationId xmlns:a16="http://schemas.microsoft.com/office/drawing/2014/main" id="{45E43DCA-3586-D3EA-7286-288E9754CD4D}"/>
              </a:ext>
            </a:extLst>
          </p:cNvPr>
          <p:cNvPicPr>
            <a:picLocks noChangeAspect="1"/>
          </p:cNvPicPr>
          <p:nvPr/>
        </p:nvPicPr>
        <p:blipFill>
          <a:blip r:embed="rId3"/>
          <a:srcRect l="56263" t="21178" r="5959" b="14175"/>
          <a:stretch>
            <a:fillRect/>
          </a:stretch>
        </p:blipFill>
        <p:spPr>
          <a:xfrm>
            <a:off x="62091" y="1644074"/>
            <a:ext cx="9019818" cy="4341089"/>
          </a:xfrm>
          <a:prstGeom prst="rect">
            <a:avLst/>
          </a:prstGeom>
        </p:spPr>
      </p:pic>
      <p:pic>
        <p:nvPicPr>
          <p:cNvPr id="2" name="Picture 1">
            <a:extLst>
              <a:ext uri="{FF2B5EF4-FFF2-40B4-BE49-F238E27FC236}">
                <a16:creationId xmlns:a16="http://schemas.microsoft.com/office/drawing/2014/main" id="{C8A95F01-CED9-8AF3-5615-55A5C3AFD7CF}"/>
              </a:ext>
            </a:extLst>
          </p:cNvPr>
          <p:cNvPicPr>
            <a:picLocks noChangeAspect="1"/>
          </p:cNvPicPr>
          <p:nvPr/>
        </p:nvPicPr>
        <p:blipFill>
          <a:blip r:embed="rId4"/>
          <a:srcRect l="63737" t="24163" r="12626" b="5915"/>
          <a:stretch>
            <a:fillRect/>
          </a:stretch>
        </p:blipFill>
        <p:spPr>
          <a:xfrm>
            <a:off x="2620309" y="6098292"/>
            <a:ext cx="791437" cy="658482"/>
          </a:xfrm>
          <a:prstGeom prst="rect">
            <a:avLst/>
          </a:prstGeom>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 name="Picture 3">
            <a:extLst>
              <a:ext uri="{FF2B5EF4-FFF2-40B4-BE49-F238E27FC236}">
                <a16:creationId xmlns:a16="http://schemas.microsoft.com/office/drawing/2014/main" id="{8ED3E346-B436-3496-BD09-2ED0AD4DCA1B}"/>
              </a:ext>
            </a:extLst>
          </p:cNvPr>
          <p:cNvPicPr>
            <a:picLocks noChangeAspect="1"/>
          </p:cNvPicPr>
          <p:nvPr/>
        </p:nvPicPr>
        <p:blipFill>
          <a:blip r:embed="rId3"/>
          <a:srcRect l="62756" t="34282" r="14026" b="19440"/>
          <a:stretch>
            <a:fillRect/>
          </a:stretch>
        </p:blipFill>
        <p:spPr>
          <a:xfrm>
            <a:off x="457200" y="1475912"/>
            <a:ext cx="8710367" cy="4883085"/>
          </a:xfrm>
          <a:prstGeom prst="rect">
            <a:avLst/>
          </a:prstGeom>
        </p:spPr>
      </p:pic>
      <p:sp>
        <p:nvSpPr>
          <p:cNvPr id="5" name="Rectangle 4"/>
          <p:cNvSpPr/>
          <p:nvPr/>
        </p:nvSpPr>
        <p:spPr>
          <a:xfrm>
            <a:off x="3364583" y="4475466"/>
            <a:ext cx="2895600" cy="523220"/>
          </a:xfrm>
          <a:prstGeom prst="rect">
            <a:avLst/>
          </a:prstGeom>
          <a:solidFill>
            <a:srgbClr val="FFFF00"/>
          </a:solidFill>
        </p:spPr>
        <p:txBody>
          <a:bodyPr wrap="square">
            <a:spAutoFit/>
          </a:bodyPr>
          <a:lstStyle/>
          <a:p>
            <a:pPr algn="ctr"/>
            <a:r>
              <a:rPr lang="en-US" dirty="0">
                <a:solidFill>
                  <a:schemeClr val="tx1"/>
                </a:solidFill>
                <a:latin typeface="ArialMT"/>
              </a:rPr>
              <a:t>Four technicians, two on each</a:t>
            </a:r>
          </a:p>
          <a:p>
            <a:pPr algn="ctr"/>
            <a:r>
              <a:rPr lang="en-US" dirty="0">
                <a:solidFill>
                  <a:schemeClr val="tx1"/>
                </a:solidFill>
                <a:latin typeface="ArialMT"/>
              </a:rPr>
              <a:t>side, are allowed at the field.</a:t>
            </a:r>
          </a:p>
        </p:txBody>
      </p:sp>
      <p:sp>
        <p:nvSpPr>
          <p:cNvPr id="9" name="Title 8">
            <a:extLst>
              <a:ext uri="{FF2B5EF4-FFF2-40B4-BE49-F238E27FC236}">
                <a16:creationId xmlns:a16="http://schemas.microsoft.com/office/drawing/2014/main" id="{E9360341-3062-62A3-01D3-16499A050781}"/>
              </a:ext>
            </a:extLst>
          </p:cNvPr>
          <p:cNvSpPr>
            <a:spLocks noGrp="1"/>
          </p:cNvSpPr>
          <p:nvPr>
            <p:ph type="title"/>
          </p:nvPr>
        </p:nvSpPr>
        <p:spPr/>
        <p:txBody>
          <a:bodyPr/>
          <a:lstStyle/>
          <a:p>
            <a:r>
              <a:rPr lang="en-US" dirty="0"/>
              <a:t>Robot Game</a:t>
            </a:r>
          </a:p>
        </p:txBody>
      </p:sp>
      <p:sp>
        <p:nvSpPr>
          <p:cNvPr id="6" name="Rectangle 5"/>
          <p:cNvSpPr/>
          <p:nvPr/>
        </p:nvSpPr>
        <p:spPr>
          <a:xfrm>
            <a:off x="3364583" y="3115156"/>
            <a:ext cx="2895600" cy="523220"/>
          </a:xfrm>
          <a:prstGeom prst="rect">
            <a:avLst/>
          </a:prstGeom>
          <a:solidFill>
            <a:srgbClr val="FFFF00"/>
          </a:solidFill>
        </p:spPr>
        <p:txBody>
          <a:bodyPr wrap="square">
            <a:spAutoFit/>
          </a:bodyPr>
          <a:lstStyle/>
          <a:p>
            <a:pPr algn="ctr"/>
            <a:r>
              <a:rPr lang="en-US" dirty="0">
                <a:solidFill>
                  <a:schemeClr val="tx1"/>
                </a:solidFill>
                <a:latin typeface="ArialMT"/>
              </a:rPr>
              <a:t>There are two home areas</a:t>
            </a:r>
          </a:p>
          <a:p>
            <a:pPr algn="ctr"/>
            <a:r>
              <a:rPr lang="en-US" dirty="0">
                <a:solidFill>
                  <a:schemeClr val="tx1"/>
                </a:solidFill>
                <a:latin typeface="ArialMT"/>
              </a:rPr>
              <a:t>and two areas to launch from.</a:t>
            </a:r>
          </a:p>
        </p:txBody>
      </p:sp>
      <p:pic>
        <p:nvPicPr>
          <p:cNvPr id="2" name="Picture 1">
            <a:extLst>
              <a:ext uri="{FF2B5EF4-FFF2-40B4-BE49-F238E27FC236}">
                <a16:creationId xmlns:a16="http://schemas.microsoft.com/office/drawing/2014/main" id="{C0952FA3-56DD-73DE-6BF4-F75B2BE6BF55}"/>
              </a:ext>
            </a:extLst>
          </p:cNvPr>
          <p:cNvPicPr>
            <a:picLocks noChangeAspect="1"/>
          </p:cNvPicPr>
          <p:nvPr/>
        </p:nvPicPr>
        <p:blipFill>
          <a:blip r:embed="rId4"/>
          <a:srcRect l="63737" t="24163" r="12626" b="5915"/>
          <a:stretch>
            <a:fillRect/>
          </a:stretch>
        </p:blipFill>
        <p:spPr>
          <a:xfrm>
            <a:off x="248369" y="1931308"/>
            <a:ext cx="1031821" cy="858483"/>
          </a:xfrm>
          <a:prstGeom prst="rect">
            <a:avLst/>
          </a:prstGeom>
        </p:spPr>
      </p:pic>
    </p:spTree>
    <p:extLst>
      <p:ext uri="{BB962C8B-B14F-4D97-AF65-F5344CB8AC3E}">
        <p14:creationId xmlns:p14="http://schemas.microsoft.com/office/powerpoint/2010/main" val="153805732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12" name="Picture 11">
            <a:extLst>
              <a:ext uri="{FF2B5EF4-FFF2-40B4-BE49-F238E27FC236}">
                <a16:creationId xmlns:a16="http://schemas.microsoft.com/office/drawing/2014/main" id="{BBA77EA4-064E-33F7-B417-CEFC5C1B5D75}"/>
              </a:ext>
            </a:extLst>
          </p:cNvPr>
          <p:cNvPicPr>
            <a:picLocks noChangeAspect="1"/>
          </p:cNvPicPr>
          <p:nvPr/>
        </p:nvPicPr>
        <p:blipFill>
          <a:blip r:embed="rId3"/>
          <a:stretch>
            <a:fillRect/>
          </a:stretch>
        </p:blipFill>
        <p:spPr>
          <a:xfrm rot="5400000">
            <a:off x="-1134417" y="3210996"/>
            <a:ext cx="4078531" cy="1292462"/>
          </a:xfrm>
          <a:prstGeom prst="rect">
            <a:avLst/>
          </a:prstGeom>
        </p:spPr>
      </p:pic>
      <p:pic>
        <p:nvPicPr>
          <p:cNvPr id="4" name="Picture 3">
            <a:extLst>
              <a:ext uri="{FF2B5EF4-FFF2-40B4-BE49-F238E27FC236}">
                <a16:creationId xmlns:a16="http://schemas.microsoft.com/office/drawing/2014/main" id="{DF069737-07F9-F49E-84BE-842E22F5FD97}"/>
              </a:ext>
            </a:extLst>
          </p:cNvPr>
          <p:cNvPicPr>
            <a:picLocks noChangeAspect="1"/>
          </p:cNvPicPr>
          <p:nvPr/>
        </p:nvPicPr>
        <p:blipFill>
          <a:blip r:embed="rId4"/>
          <a:srcRect l="73180" t="64459" r="15039" b="7710"/>
          <a:stretch>
            <a:fillRect/>
          </a:stretch>
        </p:blipFill>
        <p:spPr>
          <a:xfrm>
            <a:off x="4571999" y="2654308"/>
            <a:ext cx="4348253" cy="2889039"/>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Equipment Inspection</a:t>
            </a:r>
            <a:endParaRPr dirty="0"/>
          </a:p>
        </p:txBody>
      </p:sp>
      <p:sp>
        <p:nvSpPr>
          <p:cNvPr id="2" name="TextBox 1"/>
          <p:cNvSpPr txBox="1"/>
          <p:nvPr/>
        </p:nvSpPr>
        <p:spPr>
          <a:xfrm>
            <a:off x="2764437" y="1345654"/>
            <a:ext cx="3935505" cy="1200329"/>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If your robot and all your equipment fit completely in either launch area under a height of 12in, pre-match </a:t>
            </a:r>
            <a:r>
              <a:rPr lang="en-US" sz="1800" b="1" dirty="0">
                <a:solidFill>
                  <a:schemeClr val="bg1"/>
                </a:solidFill>
              </a:rPr>
              <a:t>(20 Points) </a:t>
            </a:r>
          </a:p>
        </p:txBody>
      </p:sp>
      <p:pic>
        <p:nvPicPr>
          <p:cNvPr id="1034" name="Picture 10" descr="Lego Robot Clipart">
            <a:extLst>
              <a:ext uri="{FF2B5EF4-FFF2-40B4-BE49-F238E27FC236}">
                <a16:creationId xmlns:a16="http://schemas.microsoft.com/office/drawing/2014/main" id="{FDB87A95-987F-5336-1F34-069A06730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817" y="3127015"/>
            <a:ext cx="3225075" cy="26611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9BA071-49E6-7732-088D-F8444A75654E}"/>
              </a:ext>
            </a:extLst>
          </p:cNvPr>
          <p:cNvPicPr>
            <a:picLocks noChangeAspect="1"/>
          </p:cNvPicPr>
          <p:nvPr/>
        </p:nvPicPr>
        <p:blipFill>
          <a:blip r:embed="rId6"/>
          <a:srcRect l="63737" t="24163" r="12626" b="5915"/>
          <a:stretch>
            <a:fillRect/>
          </a:stretch>
        </p:blipFill>
        <p:spPr>
          <a:xfrm>
            <a:off x="2620309" y="5898291"/>
            <a:ext cx="1031821" cy="858483"/>
          </a:xfrm>
          <a:prstGeom prst="rect">
            <a:avLst/>
          </a:prstGeom>
        </p:spPr>
      </p:pic>
    </p:spTree>
    <p:extLst>
      <p:ext uri="{BB962C8B-B14F-4D97-AF65-F5344CB8AC3E}">
        <p14:creationId xmlns:p14="http://schemas.microsoft.com/office/powerpoint/2010/main" val="9858040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6" name="Picture 5">
            <a:extLst>
              <a:ext uri="{FF2B5EF4-FFF2-40B4-BE49-F238E27FC236}">
                <a16:creationId xmlns:a16="http://schemas.microsoft.com/office/drawing/2014/main" id="{C0B33B3B-5669-107A-7904-D7D002F66B5F}"/>
              </a:ext>
            </a:extLst>
          </p:cNvPr>
          <p:cNvPicPr>
            <a:picLocks noChangeAspect="1"/>
          </p:cNvPicPr>
          <p:nvPr/>
        </p:nvPicPr>
        <p:blipFill>
          <a:blip r:embed="rId3"/>
          <a:srcRect l="55051" t="39495" r="27878" b="17821"/>
          <a:stretch>
            <a:fillRect/>
          </a:stretch>
        </p:blipFill>
        <p:spPr>
          <a:xfrm>
            <a:off x="1188806" y="1744805"/>
            <a:ext cx="6053338" cy="4256947"/>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1 – Surface Brushing</a:t>
            </a:r>
            <a:endParaRPr dirty="0"/>
          </a:p>
        </p:txBody>
      </p:sp>
      <p:sp>
        <p:nvSpPr>
          <p:cNvPr id="2" name="TextBox 1"/>
          <p:cNvSpPr txBox="1"/>
          <p:nvPr/>
        </p:nvSpPr>
        <p:spPr>
          <a:xfrm>
            <a:off x="6486125" y="3260890"/>
            <a:ext cx="2514711" cy="1477328"/>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No equipment may be touching any part of any mission models at the end of the match.</a:t>
            </a:r>
          </a:p>
        </p:txBody>
      </p:sp>
      <p:sp>
        <p:nvSpPr>
          <p:cNvPr id="10" name="TextBox 9"/>
          <p:cNvSpPr txBox="1"/>
          <p:nvPr/>
        </p:nvSpPr>
        <p:spPr>
          <a:xfrm>
            <a:off x="247239" y="1152050"/>
            <a:ext cx="2600430" cy="1200329"/>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Soil Deposits are completely cleared, touching the mat.</a:t>
            </a:r>
          </a:p>
          <a:p>
            <a:pPr algn="ctr"/>
            <a:r>
              <a:rPr lang="en-US" sz="1800" b="1" dirty="0">
                <a:solidFill>
                  <a:schemeClr val="bg1"/>
                </a:solidFill>
              </a:rPr>
              <a:t>10 Points each</a:t>
            </a:r>
          </a:p>
        </p:txBody>
      </p:sp>
      <p:sp>
        <p:nvSpPr>
          <p:cNvPr id="12" name="TextBox 11">
            <a:extLst>
              <a:ext uri="{FF2B5EF4-FFF2-40B4-BE49-F238E27FC236}">
                <a16:creationId xmlns:a16="http://schemas.microsoft.com/office/drawing/2014/main" id="{F1C4642A-4710-A061-37FB-A7A3C4049DAC}"/>
              </a:ext>
            </a:extLst>
          </p:cNvPr>
          <p:cNvSpPr txBox="1"/>
          <p:nvPr/>
        </p:nvSpPr>
        <p:spPr>
          <a:xfrm>
            <a:off x="6344712" y="1744805"/>
            <a:ext cx="2342088"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Brush not touching the dig site.</a:t>
            </a:r>
          </a:p>
          <a:p>
            <a:pPr algn="ctr"/>
            <a:r>
              <a:rPr lang="en-US" sz="1800" b="1" dirty="0">
                <a:solidFill>
                  <a:schemeClr val="bg1"/>
                </a:solidFill>
              </a:rPr>
              <a:t>10 Points</a:t>
            </a:r>
            <a:endParaRPr lang="en-US" sz="1800" b="1" u="sng" dirty="0">
              <a:solidFill>
                <a:schemeClr val="bg1"/>
              </a:solidFill>
            </a:endParaRPr>
          </a:p>
        </p:txBody>
      </p:sp>
      <p:pic>
        <p:nvPicPr>
          <p:cNvPr id="3" name="Picture 2">
            <a:extLst>
              <a:ext uri="{FF2B5EF4-FFF2-40B4-BE49-F238E27FC236}">
                <a16:creationId xmlns:a16="http://schemas.microsoft.com/office/drawing/2014/main" id="{2F3D4D38-7B48-D9C7-EF25-F510CD393444}"/>
              </a:ext>
            </a:extLst>
          </p:cNvPr>
          <p:cNvPicPr>
            <a:picLocks noChangeAspect="1"/>
          </p:cNvPicPr>
          <p:nvPr/>
        </p:nvPicPr>
        <p:blipFill>
          <a:blip r:embed="rId4"/>
          <a:srcRect l="63737" t="24163" r="12626" b="5915"/>
          <a:stretch>
            <a:fillRect/>
          </a:stretch>
        </p:blipFill>
        <p:spPr>
          <a:xfrm>
            <a:off x="2620310" y="6128269"/>
            <a:ext cx="755408" cy="628505"/>
          </a:xfrm>
          <a:prstGeom prst="rect">
            <a:avLst/>
          </a:prstGeom>
        </p:spPr>
      </p:pic>
    </p:spTree>
    <p:extLst>
      <p:ext uri="{BB962C8B-B14F-4D97-AF65-F5344CB8AC3E}">
        <p14:creationId xmlns:p14="http://schemas.microsoft.com/office/powerpoint/2010/main" val="401387929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8" name="Picture 7">
            <a:extLst>
              <a:ext uri="{FF2B5EF4-FFF2-40B4-BE49-F238E27FC236}">
                <a16:creationId xmlns:a16="http://schemas.microsoft.com/office/drawing/2014/main" id="{CB0F7552-A4DD-4B51-CA4A-AF0404DA4EDB}"/>
              </a:ext>
            </a:extLst>
          </p:cNvPr>
          <p:cNvPicPr>
            <a:picLocks noChangeAspect="1"/>
          </p:cNvPicPr>
          <p:nvPr/>
        </p:nvPicPr>
        <p:blipFill>
          <a:blip r:embed="rId3"/>
          <a:srcRect l="52424" t="15968" r="15859" b="19921"/>
          <a:stretch>
            <a:fillRect/>
          </a:stretch>
        </p:blipFill>
        <p:spPr>
          <a:xfrm>
            <a:off x="401403" y="1466848"/>
            <a:ext cx="8341194" cy="4741927"/>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2 – Map reveal</a:t>
            </a:r>
            <a:endParaRPr dirty="0"/>
          </a:p>
        </p:txBody>
      </p:sp>
      <p:sp>
        <p:nvSpPr>
          <p:cNvPr id="7" name="Striped Right Arrow 7">
            <a:extLst>
              <a:ext uri="{FF2B5EF4-FFF2-40B4-BE49-F238E27FC236}">
                <a16:creationId xmlns:a16="http://schemas.microsoft.com/office/drawing/2014/main" id="{887BB063-A1A9-EA99-CAE3-BF089C3269FD}"/>
              </a:ext>
            </a:extLst>
          </p:cNvPr>
          <p:cNvSpPr/>
          <p:nvPr/>
        </p:nvSpPr>
        <p:spPr>
          <a:xfrm rot="8267871" flipH="1">
            <a:off x="1496298" y="3575239"/>
            <a:ext cx="959826"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67E3FE0-DCFF-DF5D-E522-F374CB2DE633}"/>
              </a:ext>
            </a:extLst>
          </p:cNvPr>
          <p:cNvSpPr txBox="1"/>
          <p:nvPr/>
        </p:nvSpPr>
        <p:spPr>
          <a:xfrm>
            <a:off x="6218185" y="194839"/>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Topsoil sections are completely cleared</a:t>
            </a:r>
          </a:p>
          <a:p>
            <a:pPr algn="ctr"/>
            <a:r>
              <a:rPr lang="en-US" sz="1800" b="1" dirty="0">
                <a:solidFill>
                  <a:schemeClr val="bg1"/>
                </a:solidFill>
              </a:rPr>
              <a:t>10 Points each</a:t>
            </a:r>
          </a:p>
        </p:txBody>
      </p:sp>
      <p:pic>
        <p:nvPicPr>
          <p:cNvPr id="14" name="Picture 2" descr="See the source image">
            <a:extLst>
              <a:ext uri="{FF2B5EF4-FFF2-40B4-BE49-F238E27FC236}">
                <a16:creationId xmlns:a16="http://schemas.microsoft.com/office/drawing/2014/main" id="{6E7CBB84-50AA-AA3F-C5E2-CD0B18204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433" y="3166428"/>
            <a:ext cx="1692025" cy="1494215"/>
          </a:xfrm>
          <a:prstGeom prst="rect">
            <a:avLst/>
          </a:prstGeom>
          <a:noFill/>
          <a:extLst>
            <a:ext uri="{909E8E84-426E-40DD-AFC4-6F175D3DCCD1}">
              <a14:hiddenFill xmlns:a14="http://schemas.microsoft.com/office/drawing/2010/main">
                <a:solidFill>
                  <a:srgbClr val="FFFFFF"/>
                </a:solidFill>
              </a14:hiddenFill>
            </a:ext>
          </a:extLst>
        </p:spPr>
      </p:pic>
      <p:sp>
        <p:nvSpPr>
          <p:cNvPr id="15" name="Striped Right Arrow 2">
            <a:extLst>
              <a:ext uri="{FF2B5EF4-FFF2-40B4-BE49-F238E27FC236}">
                <a16:creationId xmlns:a16="http://schemas.microsoft.com/office/drawing/2014/main" id="{760E8269-6B39-D514-076F-A52B289E83FA}"/>
              </a:ext>
            </a:extLst>
          </p:cNvPr>
          <p:cNvSpPr/>
          <p:nvPr/>
        </p:nvSpPr>
        <p:spPr>
          <a:xfrm rot="8545185">
            <a:off x="5841959" y="4543567"/>
            <a:ext cx="1307805"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ee the source image">
            <a:extLst>
              <a:ext uri="{FF2B5EF4-FFF2-40B4-BE49-F238E27FC236}">
                <a16:creationId xmlns:a16="http://schemas.microsoft.com/office/drawing/2014/main" id="{2E715DB3-F5A8-DBA6-62BB-E1DD024BE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822" y="2973319"/>
            <a:ext cx="1112911" cy="982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AD247639-2B76-43BC-01FA-2A1DB26A2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103" y="2363655"/>
            <a:ext cx="1112911" cy="9828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2BA733-7111-552B-1778-367D9FAC5A4F}"/>
              </a:ext>
            </a:extLst>
          </p:cNvPr>
          <p:cNvSpPr txBox="1"/>
          <p:nvPr/>
        </p:nvSpPr>
        <p:spPr>
          <a:xfrm>
            <a:off x="341326" y="4007089"/>
            <a:ext cx="1923298"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Rotated past line on mat.</a:t>
            </a:r>
          </a:p>
          <a:p>
            <a:pPr algn="ctr"/>
            <a:r>
              <a:rPr lang="en-US" sz="1800" b="1" dirty="0">
                <a:solidFill>
                  <a:schemeClr val="bg1"/>
                </a:solidFill>
              </a:rPr>
              <a:t>10 Points</a:t>
            </a:r>
            <a:endParaRPr lang="en-US" sz="1800" b="1" u="sng" dirty="0">
              <a:solidFill>
                <a:schemeClr val="bg1"/>
              </a:solidFill>
            </a:endParaRPr>
          </a:p>
        </p:txBody>
      </p:sp>
      <p:sp>
        <p:nvSpPr>
          <p:cNvPr id="17" name="Striped Right Arrow 2">
            <a:extLst>
              <a:ext uri="{FF2B5EF4-FFF2-40B4-BE49-F238E27FC236}">
                <a16:creationId xmlns:a16="http://schemas.microsoft.com/office/drawing/2014/main" id="{9A034B82-429F-FD96-5F82-095F6757EBD8}"/>
              </a:ext>
            </a:extLst>
          </p:cNvPr>
          <p:cNvSpPr/>
          <p:nvPr/>
        </p:nvSpPr>
        <p:spPr>
          <a:xfrm rot="8274968">
            <a:off x="5146574" y="2292211"/>
            <a:ext cx="1307805"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EF6A7AB-C930-261B-9570-0E277913D780}"/>
              </a:ext>
            </a:extLst>
          </p:cNvPr>
          <p:cNvSpPr txBox="1"/>
          <p:nvPr/>
        </p:nvSpPr>
        <p:spPr>
          <a:xfrm>
            <a:off x="6095046" y="1634592"/>
            <a:ext cx="1923298"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Latch drops fully</a:t>
            </a:r>
          </a:p>
          <a:p>
            <a:pPr algn="ctr"/>
            <a:r>
              <a:rPr lang="en-US" sz="1800" b="1" dirty="0">
                <a:solidFill>
                  <a:schemeClr val="bg1"/>
                </a:solidFill>
              </a:rPr>
              <a:t>10 Points</a:t>
            </a:r>
            <a:endParaRPr lang="en-US" sz="1800" b="1" u="sng" dirty="0">
              <a:solidFill>
                <a:schemeClr val="bg1"/>
              </a:solidFill>
            </a:endParaRPr>
          </a:p>
        </p:txBody>
      </p:sp>
      <p:sp>
        <p:nvSpPr>
          <p:cNvPr id="18" name="TextBox 17">
            <a:extLst>
              <a:ext uri="{FF2B5EF4-FFF2-40B4-BE49-F238E27FC236}">
                <a16:creationId xmlns:a16="http://schemas.microsoft.com/office/drawing/2014/main" id="{F75D7970-3190-701F-3C24-DE5E601B510C}"/>
              </a:ext>
            </a:extLst>
          </p:cNvPr>
          <p:cNvSpPr txBox="1"/>
          <p:nvPr/>
        </p:nvSpPr>
        <p:spPr>
          <a:xfrm>
            <a:off x="6669378" y="3609646"/>
            <a:ext cx="1923298" cy="1200329"/>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Section w/ loop no longer touching model</a:t>
            </a:r>
          </a:p>
          <a:p>
            <a:pPr algn="ctr"/>
            <a:r>
              <a:rPr lang="en-US" sz="1800" b="1" dirty="0">
                <a:solidFill>
                  <a:schemeClr val="bg1"/>
                </a:solidFill>
              </a:rPr>
              <a:t>10 Points</a:t>
            </a:r>
            <a:endParaRPr lang="en-US" sz="1800" b="1" u="sng" dirty="0">
              <a:solidFill>
                <a:schemeClr val="bg1"/>
              </a:solidFill>
            </a:endParaRPr>
          </a:p>
        </p:txBody>
      </p:sp>
      <p:pic>
        <p:nvPicPr>
          <p:cNvPr id="2" name="Picture 1">
            <a:extLst>
              <a:ext uri="{FF2B5EF4-FFF2-40B4-BE49-F238E27FC236}">
                <a16:creationId xmlns:a16="http://schemas.microsoft.com/office/drawing/2014/main" id="{A9896E40-E4CF-3317-2513-FE35A3BA3E77}"/>
              </a:ext>
            </a:extLst>
          </p:cNvPr>
          <p:cNvPicPr>
            <a:picLocks noChangeAspect="1"/>
          </p:cNvPicPr>
          <p:nvPr/>
        </p:nvPicPr>
        <p:blipFill>
          <a:blip r:embed="rId5"/>
          <a:srcRect l="63737" t="24163" r="12626" b="5915"/>
          <a:stretch>
            <a:fillRect/>
          </a:stretch>
        </p:blipFill>
        <p:spPr>
          <a:xfrm>
            <a:off x="2770700" y="6253395"/>
            <a:ext cx="605017" cy="503379"/>
          </a:xfrm>
          <a:prstGeom prst="rect">
            <a:avLst/>
          </a:prstGeom>
        </p:spPr>
      </p:pic>
    </p:spTree>
    <p:extLst>
      <p:ext uri="{BB962C8B-B14F-4D97-AF65-F5344CB8AC3E}">
        <p14:creationId xmlns:p14="http://schemas.microsoft.com/office/powerpoint/2010/main" val="8075059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fltVal val="0"/>
                                          </p:val>
                                        </p:tav>
                                      </p:tavLst>
                                    </p:anim>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53" presetClass="exit" presetSubtype="32" fill="hold" nodeType="with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9"/>
                                        </p:tgtEl>
                                        <p:attrNameLst>
                                          <p:attrName>ppt_w</p:attrName>
                                        </p:attrNameLst>
                                      </p:cBhvr>
                                      <p:tavLst>
                                        <p:tav tm="0">
                                          <p:val>
                                            <p:strVal val="ppt_w"/>
                                          </p:val>
                                        </p:tav>
                                        <p:tav tm="100000">
                                          <p:val>
                                            <p:fltVal val="0"/>
                                          </p:val>
                                        </p:tav>
                                      </p:tavLst>
                                    </p:anim>
                                    <p:anim calcmode="lin" valueType="num">
                                      <p:cBhvr>
                                        <p:cTn id="24" dur="500"/>
                                        <p:tgtEl>
                                          <p:spTgt spid="9"/>
                                        </p:tgtEl>
                                        <p:attrNameLst>
                                          <p:attrName>ppt_h</p:attrName>
                                        </p:attrNameLst>
                                      </p:cBhvr>
                                      <p:tavLst>
                                        <p:tav tm="0">
                                          <p:val>
                                            <p:strVal val="ppt_h"/>
                                          </p:val>
                                        </p:tav>
                                        <p:tav tm="100000">
                                          <p:val>
                                            <p:fltVal val="0"/>
                                          </p:val>
                                        </p:tav>
                                      </p:tavLst>
                                    </p:anim>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7"/>
                                        </p:tgtEl>
                                        <p:attrNameLst>
                                          <p:attrName>ppt_w</p:attrName>
                                        </p:attrNameLst>
                                      </p:cBhvr>
                                      <p:tavLst>
                                        <p:tav tm="0">
                                          <p:val>
                                            <p:strVal val="ppt_w"/>
                                          </p:val>
                                        </p:tav>
                                        <p:tav tm="100000">
                                          <p:val>
                                            <p:fltVal val="0"/>
                                          </p:val>
                                        </p:tav>
                                      </p:tavLst>
                                    </p:anim>
                                    <p:anim calcmode="lin" valueType="num">
                                      <p:cBhvr>
                                        <p:cTn id="31" dur="500"/>
                                        <p:tgtEl>
                                          <p:spTgt spid="17"/>
                                        </p:tgtEl>
                                        <p:attrNameLst>
                                          <p:attrName>ppt_h</p:attrName>
                                        </p:attrNameLst>
                                      </p:cBhvr>
                                      <p:tavLst>
                                        <p:tav tm="0">
                                          <p:val>
                                            <p:strVal val="ppt_h"/>
                                          </p:val>
                                        </p:tav>
                                        <p:tav tm="100000">
                                          <p:val>
                                            <p:fltVal val="0"/>
                                          </p:val>
                                        </p:tav>
                                      </p:tavLst>
                                    </p:anim>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3" name="Picture 2">
            <a:extLst>
              <a:ext uri="{FF2B5EF4-FFF2-40B4-BE49-F238E27FC236}">
                <a16:creationId xmlns:a16="http://schemas.microsoft.com/office/drawing/2014/main" id="{6048F194-A636-C6AE-2317-25C1E605CD78}"/>
              </a:ext>
            </a:extLst>
          </p:cNvPr>
          <p:cNvPicPr>
            <a:picLocks noChangeAspect="1"/>
          </p:cNvPicPr>
          <p:nvPr/>
        </p:nvPicPr>
        <p:blipFill>
          <a:blip r:embed="rId3"/>
          <a:srcRect l="60405" t="25129" r="13313" b="32850"/>
          <a:stretch>
            <a:fillRect/>
          </a:stretch>
        </p:blipFill>
        <p:spPr>
          <a:xfrm>
            <a:off x="510028" y="1631142"/>
            <a:ext cx="8449939" cy="3799725"/>
          </a:xfrm>
          <a:prstGeom prst="rect">
            <a:avLst/>
          </a:prstGeom>
        </p:spPr>
      </p:pic>
      <p:sp>
        <p:nvSpPr>
          <p:cNvPr id="427" name="Google Shape;427;p5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dirty="0"/>
              <a:t>Mission 3 – Mineshaft Explorer</a:t>
            </a:r>
            <a:endParaRPr dirty="0"/>
          </a:p>
        </p:txBody>
      </p:sp>
      <p:pic>
        <p:nvPicPr>
          <p:cNvPr id="16" name="Picture 2" descr="See the source image">
            <a:extLst>
              <a:ext uri="{FF2B5EF4-FFF2-40B4-BE49-F238E27FC236}">
                <a16:creationId xmlns:a16="http://schemas.microsoft.com/office/drawing/2014/main" id="{582690F5-3911-8E40-4BEF-63EB5DA16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721" y="2341741"/>
            <a:ext cx="1041792" cy="9199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 descr="See the source image">
            <a:extLst>
              <a:ext uri="{FF2B5EF4-FFF2-40B4-BE49-F238E27FC236}">
                <a16:creationId xmlns:a16="http://schemas.microsoft.com/office/drawing/2014/main" id="{20C4918D-1F77-5C29-EE4C-2AC5079E0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724" y="3803738"/>
            <a:ext cx="1041792" cy="9199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Striped Right Arrow 7">
            <a:extLst>
              <a:ext uri="{FF2B5EF4-FFF2-40B4-BE49-F238E27FC236}">
                <a16:creationId xmlns:a16="http://schemas.microsoft.com/office/drawing/2014/main" id="{B6C9A04A-4714-ED28-98D3-94A0504B529F}"/>
              </a:ext>
            </a:extLst>
          </p:cNvPr>
          <p:cNvSpPr/>
          <p:nvPr/>
        </p:nvSpPr>
        <p:spPr>
          <a:xfrm rot="7227553" flipH="1">
            <a:off x="4993137" y="4903617"/>
            <a:ext cx="1699176"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riped Right Arrow 7">
            <a:extLst>
              <a:ext uri="{FF2B5EF4-FFF2-40B4-BE49-F238E27FC236}">
                <a16:creationId xmlns:a16="http://schemas.microsoft.com/office/drawing/2014/main" id="{09A4182D-CA94-045D-AEDB-0CF3B5B58D54}"/>
              </a:ext>
            </a:extLst>
          </p:cNvPr>
          <p:cNvSpPr/>
          <p:nvPr/>
        </p:nvSpPr>
        <p:spPr>
          <a:xfrm rot="19277825" flipH="1">
            <a:off x="3600547" y="1903400"/>
            <a:ext cx="1699176"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70CB28E-67DB-5B8F-BCB5-4E1F04CB2708}"/>
              </a:ext>
            </a:extLst>
          </p:cNvPr>
          <p:cNvSpPr txBox="1"/>
          <p:nvPr/>
        </p:nvSpPr>
        <p:spPr>
          <a:xfrm>
            <a:off x="4572000" y="1165877"/>
            <a:ext cx="3321979"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Your minecart is on the opposing team’s field</a:t>
            </a:r>
          </a:p>
          <a:p>
            <a:pPr algn="ctr"/>
            <a:r>
              <a:rPr lang="en-US" sz="1800" b="1" dirty="0">
                <a:solidFill>
                  <a:schemeClr val="bg1"/>
                </a:solidFill>
              </a:rPr>
              <a:t>30 Points</a:t>
            </a:r>
          </a:p>
        </p:txBody>
      </p:sp>
      <p:sp>
        <p:nvSpPr>
          <p:cNvPr id="12" name="TextBox 11">
            <a:extLst>
              <a:ext uri="{FF2B5EF4-FFF2-40B4-BE49-F238E27FC236}">
                <a16:creationId xmlns:a16="http://schemas.microsoft.com/office/drawing/2014/main" id="{2E46D16C-0738-D9AF-D48F-4B14C750D4DB}"/>
              </a:ext>
            </a:extLst>
          </p:cNvPr>
          <p:cNvSpPr txBox="1"/>
          <p:nvPr/>
        </p:nvSpPr>
        <p:spPr>
          <a:xfrm>
            <a:off x="4294513" y="4976271"/>
            <a:ext cx="2600430" cy="1200329"/>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u="sng" dirty="0">
                <a:solidFill>
                  <a:schemeClr val="tx1"/>
                </a:solidFill>
              </a:rPr>
              <a:t>BONUS</a:t>
            </a:r>
            <a:r>
              <a:rPr lang="en-US" sz="1800" b="1" dirty="0">
                <a:solidFill>
                  <a:schemeClr val="tx1"/>
                </a:solidFill>
              </a:rPr>
              <a:t>: Opposing team’s minecart is on your field</a:t>
            </a:r>
          </a:p>
          <a:p>
            <a:pPr algn="ctr"/>
            <a:r>
              <a:rPr lang="en-US" sz="1800" b="1" dirty="0">
                <a:solidFill>
                  <a:schemeClr val="bg1"/>
                </a:solidFill>
              </a:rPr>
              <a:t>10 Points</a:t>
            </a:r>
          </a:p>
        </p:txBody>
      </p:sp>
      <p:sp>
        <p:nvSpPr>
          <p:cNvPr id="6" name="Striped Right Arrow 7">
            <a:extLst>
              <a:ext uri="{FF2B5EF4-FFF2-40B4-BE49-F238E27FC236}">
                <a16:creationId xmlns:a16="http://schemas.microsoft.com/office/drawing/2014/main" id="{8210D40D-4589-A796-294E-553CC4480C0E}"/>
              </a:ext>
            </a:extLst>
          </p:cNvPr>
          <p:cNvSpPr/>
          <p:nvPr/>
        </p:nvSpPr>
        <p:spPr>
          <a:xfrm rot="7227553" flipH="1">
            <a:off x="1702264" y="3570484"/>
            <a:ext cx="1699176" cy="62690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E5E4A6-F1F6-5AC9-3200-F0BC6C108F67}"/>
              </a:ext>
            </a:extLst>
          </p:cNvPr>
          <p:cNvSpPr txBox="1"/>
          <p:nvPr/>
        </p:nvSpPr>
        <p:spPr>
          <a:xfrm>
            <a:off x="125051" y="4169569"/>
            <a:ext cx="2600430" cy="923330"/>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1"/>
                </a:solidFill>
              </a:rPr>
              <a:t>Your cart must be completely through the mineshaft entry</a:t>
            </a:r>
            <a:endParaRPr lang="en-US" sz="1800" b="1" dirty="0">
              <a:solidFill>
                <a:schemeClr val="bg1"/>
              </a:solidFill>
            </a:endParaRPr>
          </a:p>
        </p:txBody>
      </p:sp>
      <p:pic>
        <p:nvPicPr>
          <p:cNvPr id="2" name="Picture 1">
            <a:extLst>
              <a:ext uri="{FF2B5EF4-FFF2-40B4-BE49-F238E27FC236}">
                <a16:creationId xmlns:a16="http://schemas.microsoft.com/office/drawing/2014/main" id="{13E84382-A082-1DF5-F2AB-D118867E3EA8}"/>
              </a:ext>
            </a:extLst>
          </p:cNvPr>
          <p:cNvPicPr>
            <a:picLocks noChangeAspect="1"/>
          </p:cNvPicPr>
          <p:nvPr/>
        </p:nvPicPr>
        <p:blipFill>
          <a:blip r:embed="rId5"/>
          <a:srcRect l="63737" t="24163" r="12626" b="5915"/>
          <a:stretch>
            <a:fillRect/>
          </a:stretch>
        </p:blipFill>
        <p:spPr>
          <a:xfrm>
            <a:off x="2620310" y="6128269"/>
            <a:ext cx="755408" cy="628505"/>
          </a:xfrm>
          <a:prstGeom prst="rect">
            <a:avLst/>
          </a:prstGeom>
        </p:spPr>
      </p:pic>
    </p:spTree>
    <p:extLst>
      <p:ext uri="{BB962C8B-B14F-4D97-AF65-F5344CB8AC3E}">
        <p14:creationId xmlns:p14="http://schemas.microsoft.com/office/powerpoint/2010/main" val="36099204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0" grpId="0" animBg="1"/>
      <p:bldP spid="6" grpId="0" animBg="1"/>
    </p:bldLst>
  </p:timing>
</p:sld>
</file>

<file path=ppt/theme/theme1.xml><?xml version="1.0" encoding="utf-8"?>
<a:theme xmlns:a="http://schemas.openxmlformats.org/drawingml/2006/main" name="1_FLL Judge Training 2016">
  <a:themeElements>
    <a:clrScheme name="Custom 3">
      <a:dk1>
        <a:srgbClr val="000000"/>
      </a:dk1>
      <a:lt1>
        <a:srgbClr val="FFFFFF"/>
      </a:lt1>
      <a:dk2>
        <a:srgbClr val="2150A3"/>
      </a:dk2>
      <a:lt2>
        <a:srgbClr val="EEECE1"/>
      </a:lt2>
      <a:accent1>
        <a:srgbClr val="2150A3"/>
      </a:accent1>
      <a:accent2>
        <a:srgbClr val="DD031D"/>
      </a:accent2>
      <a:accent3>
        <a:srgbClr val="95989A"/>
      </a:accent3>
      <a:accent4>
        <a:srgbClr val="DEA21B"/>
      </a:accent4>
      <a:accent5>
        <a:srgbClr val="3E8E86"/>
      </a:accent5>
      <a:accent6>
        <a:srgbClr val="B5001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TotalTime>
  <Words>3119</Words>
  <Application>Microsoft Office PowerPoint</Application>
  <PresentationFormat>On-screen Show (4:3)</PresentationFormat>
  <Paragraphs>267</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ArialMT</vt:lpstr>
      <vt:lpstr>Calibri</vt:lpstr>
      <vt:lpstr>Chiller</vt:lpstr>
      <vt:lpstr>Curlz MT</vt:lpstr>
      <vt:lpstr>Noto Sans Symbols</vt:lpstr>
      <vt:lpstr>1_FLL Judge Training 2016</vt:lpstr>
      <vt:lpstr>FIRST LEGO League</vt:lpstr>
      <vt:lpstr>Robot Game Basics</vt:lpstr>
      <vt:lpstr>Robot Game Basics</vt:lpstr>
      <vt:lpstr>Robot Game</vt:lpstr>
      <vt:lpstr>Robot Game</vt:lpstr>
      <vt:lpstr>Equipment Inspection</vt:lpstr>
      <vt:lpstr>Mission 1 – Surface Brushing</vt:lpstr>
      <vt:lpstr>Mission 2 – Map reveal</vt:lpstr>
      <vt:lpstr>Mission 3 – Mineshaft Explorer</vt:lpstr>
      <vt:lpstr>Mission 4 – Careful Recovery</vt:lpstr>
      <vt:lpstr>Mission 5 – Who lived here?</vt:lpstr>
      <vt:lpstr>Mission 6 – Forge</vt:lpstr>
      <vt:lpstr>Mission 7 – Heavy Lifting</vt:lpstr>
      <vt:lpstr>Mission 8 – Silo</vt:lpstr>
      <vt:lpstr>Mission 9 – What’s on sale?</vt:lpstr>
      <vt:lpstr>Mission 10 – Tip the Scales</vt:lpstr>
      <vt:lpstr>Mission 11 – Angler Artifacts</vt:lpstr>
      <vt:lpstr>Mission 12 – Salvage Operation</vt:lpstr>
      <vt:lpstr>Mission 13 – Statue Rebuild</vt:lpstr>
      <vt:lpstr>Mission 14 – Sample Collection</vt:lpstr>
      <vt:lpstr>Mission 15 – Site Marking</vt:lpstr>
      <vt:lpstr>Precision Tokens</vt:lpstr>
      <vt:lpstr>Terms</vt:lpstr>
      <vt:lpstr>Equipment</vt:lpstr>
      <vt:lpstr>Before The Match | Match Setup</vt:lpstr>
      <vt:lpstr>During the Match | Inside Home</vt:lpstr>
      <vt:lpstr>During the Match | Outside Home pt1</vt:lpstr>
      <vt:lpstr>During the Match | Outside Home pt2</vt:lpstr>
      <vt:lpstr>After the Match </vt:lpstr>
      <vt:lpstr>After the Match: Scoresheet</vt:lpstr>
      <vt:lpstr>Tips</vt:lpstr>
      <vt:lpstr>Tips</vt:lpstr>
      <vt:lpstr>Tips</vt:lpstr>
      <vt:lpstr>Tips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LEGO League</dc:title>
  <dc:creator>Cunningham, Joe  ODNI/NMIO Wash DC</dc:creator>
  <cp:lastModifiedBy>Dea</cp:lastModifiedBy>
  <cp:revision>37</cp:revision>
  <dcterms:modified xsi:type="dcterms:W3CDTF">2025-09-15T15:38:41Z</dcterms:modified>
</cp:coreProperties>
</file>