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Roboto"/>
      <p:regular r:id="rId35"/>
      <p:bold r:id="rId36"/>
      <p:italic r:id="rId37"/>
      <p:boldItalic r:id="rId38"/>
    </p:embeddedFont>
    <p:embeddedFont>
      <p:font typeface="Helvetica Neue"/>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5.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italic.fntdata"/><Relationship Id="rId14" Type="http://schemas.openxmlformats.org/officeDocument/2006/relationships/slide" Target="slides/slide9.xml"/><Relationship Id="rId36" Type="http://schemas.openxmlformats.org/officeDocument/2006/relationships/font" Target="fonts/Roboto-bold.fntdata"/><Relationship Id="rId17" Type="http://schemas.openxmlformats.org/officeDocument/2006/relationships/slide" Target="slides/slide12.xml"/><Relationship Id="rId39" Type="http://schemas.openxmlformats.org/officeDocument/2006/relationships/font" Target="fonts/HelveticaNeue-regular.fntdata"/><Relationship Id="rId16" Type="http://schemas.openxmlformats.org/officeDocument/2006/relationships/slide" Target="slides/slide11.xml"/><Relationship Id="rId38" Type="http://schemas.openxmlformats.org/officeDocument/2006/relationships/font" Target="fonts/Robo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442a8b37bd_0_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3442a8b37bd_0_6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200">
                <a:solidFill>
                  <a:schemeClr val="dk1"/>
                </a:solidFill>
                <a:highlight>
                  <a:srgbClr val="FFFFFF"/>
                </a:highlight>
              </a:rPr>
              <a:t>TYRE LOW WIDE Ø56 X 28</a:t>
            </a:r>
            <a:endParaRPr sz="1200">
              <a:solidFill>
                <a:schemeClr val="dk1"/>
              </a:solidFill>
              <a:highlight>
                <a:srgbClr val="FFFFFF"/>
              </a:highlight>
            </a:endParaRPr>
          </a:p>
          <a:p>
            <a:pPr indent="0" lvl="0" marL="0" marR="0" rtl="0" algn="l">
              <a:lnSpc>
                <a:spcPct val="100000"/>
              </a:lnSpc>
              <a:spcBef>
                <a:spcPts val="0"/>
              </a:spcBef>
              <a:spcAft>
                <a:spcPts val="0"/>
              </a:spcAft>
              <a:buClr>
                <a:schemeClr val="dk1"/>
              </a:buClr>
              <a:buSzPts val="1800"/>
              <a:buFont typeface="Arial"/>
              <a:buNone/>
            </a:pPr>
            <a:r>
              <a:rPr lang="en" sz="1200">
                <a:solidFill>
                  <a:schemeClr val="dk1"/>
                </a:solidFill>
                <a:highlight>
                  <a:srgbClr val="FFFFFF"/>
                </a:highlight>
              </a:rPr>
              <a:t>RIM WIDE 43,2X26 W 6 HOL.Ø 4.8</a:t>
            </a:r>
            <a:endParaRPr sz="1200">
              <a:solidFill>
                <a:schemeClr val="dk1"/>
              </a:solidFill>
              <a:highlight>
                <a:srgbClr val="FFFFFF"/>
              </a:highlight>
            </a:endParaRPr>
          </a:p>
          <a:p>
            <a:pPr indent="0" lvl="0" marL="0" marR="0" rtl="0" algn="l">
              <a:lnSpc>
                <a:spcPct val="100000"/>
              </a:lnSpc>
              <a:spcBef>
                <a:spcPts val="0"/>
              </a:spcBef>
              <a:spcAft>
                <a:spcPts val="0"/>
              </a:spcAft>
              <a:buClr>
                <a:schemeClr val="dk1"/>
              </a:buClr>
              <a:buSzPts val="1800"/>
              <a:buFont typeface="Arial"/>
              <a:buNone/>
            </a:pPr>
            <a:r>
              <a:t/>
            </a:r>
            <a:endParaRPr sz="1200">
              <a:solidFill>
                <a:schemeClr val="dk1"/>
              </a:solidFill>
              <a:highlight>
                <a:srgbClr val="FFFFFF"/>
              </a:highlight>
            </a:endParaRPr>
          </a:p>
          <a:p>
            <a:pPr indent="0" lvl="0" marL="0" marR="0" rtl="0" algn="l">
              <a:lnSpc>
                <a:spcPct val="100000"/>
              </a:lnSpc>
              <a:spcBef>
                <a:spcPts val="0"/>
              </a:spcBef>
              <a:spcAft>
                <a:spcPts val="0"/>
              </a:spcAft>
              <a:buClr>
                <a:schemeClr val="dk1"/>
              </a:buClr>
              <a:buSzPts val="1800"/>
              <a:buFont typeface="Arial"/>
              <a:buNone/>
            </a:pPr>
            <a:r>
              <a:rPr lang="en" sz="1200">
                <a:solidFill>
                  <a:schemeClr val="dk1"/>
                </a:solidFill>
                <a:highlight>
                  <a:srgbClr val="FFFFFF"/>
                </a:highlight>
              </a:rPr>
              <a:t>Generally teams who switch to EV3 wheels generally don’t covert back.</a:t>
            </a:r>
            <a:endParaRPr sz="1200">
              <a:solidFill>
                <a:schemeClr val="dk1"/>
              </a:solidFill>
              <a:highlight>
                <a:srgbClr val="FFFFFF"/>
              </a:highlight>
            </a:endParaRPr>
          </a:p>
        </p:txBody>
      </p:sp>
      <p:sp>
        <p:nvSpPr>
          <p:cNvPr id="154" name="Google Shape;154;g3442a8b37bd_0_6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63b9d2aaa8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363b9d2aaa8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167" name="Google Shape;167;g363b9d2aaa8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63b9d2aaa8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363b9d2aaa8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182" name="Google Shape;182;g363b9d2aaa8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45153a1e62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345153a1e62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Teams have 2.5 minutes to do as much as possible, switching attachments takes time.  Drop in attachments save time.  Need design attachment to account for Newton 3rd Law.</a:t>
            </a:r>
            <a:endParaRPr sz="1800"/>
          </a:p>
          <a:p>
            <a:pPr indent="0" lvl="0" marL="0" marR="0" rtl="0" algn="l">
              <a:lnSpc>
                <a:spcPct val="100000"/>
              </a:lnSpc>
              <a:spcBef>
                <a:spcPts val="0"/>
              </a:spcBef>
              <a:spcAft>
                <a:spcPts val="0"/>
              </a:spcAft>
              <a:buClr>
                <a:schemeClr val="dk1"/>
              </a:buClr>
              <a:buSzPts val="1800"/>
              <a:buFont typeface="Arial"/>
              <a:buNone/>
            </a:pPr>
            <a:r>
              <a:t/>
            </a:r>
            <a:endParaRPr sz="1800"/>
          </a:p>
          <a:p>
            <a:pPr indent="0" lvl="0" marL="0" marR="0" rtl="0" algn="l">
              <a:lnSpc>
                <a:spcPct val="100000"/>
              </a:lnSpc>
              <a:spcBef>
                <a:spcPts val="0"/>
              </a:spcBef>
              <a:spcAft>
                <a:spcPts val="0"/>
              </a:spcAft>
              <a:buClr>
                <a:schemeClr val="dk1"/>
              </a:buClr>
              <a:buSzPts val="1800"/>
              <a:buFont typeface="Arial"/>
              <a:buNone/>
            </a:pPr>
            <a:r>
              <a:rPr lang="en" sz="1800"/>
              <a:t>Pegged attachments takes time to </a:t>
            </a:r>
            <a:r>
              <a:rPr lang="en" sz="1800"/>
              <a:t>change</a:t>
            </a:r>
            <a:r>
              <a:rPr lang="en" sz="1800"/>
              <a:t>, when taking apart the pegs could be stuck</a:t>
            </a:r>
            <a:endParaRPr sz="1800"/>
          </a:p>
        </p:txBody>
      </p:sp>
      <p:sp>
        <p:nvSpPr>
          <p:cNvPr id="192" name="Google Shape;192;g345153a1e62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4524af377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34524af377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Shipping Lane from Last year, and Mission 13, Statue rebuild, make sure to use the grey peg</a:t>
            </a:r>
            <a:endParaRPr b="0" i="0" sz="1800" u="none" strike="noStrike">
              <a:solidFill>
                <a:srgbClr val="000000"/>
              </a:solidFill>
              <a:latin typeface="Arial"/>
              <a:ea typeface="Arial"/>
              <a:cs typeface="Arial"/>
              <a:sym typeface="Arial"/>
            </a:endParaRPr>
          </a:p>
        </p:txBody>
      </p:sp>
      <p:sp>
        <p:nvSpPr>
          <p:cNvPr id="201" name="Google Shape;201;g34524af377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63b9d2aaa8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363b9d2aaa8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218" name="Google Shape;218;g363b9d2aaa8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63b9d2aaa8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363b9d2aaa8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Left attachment is passive, use case could be submersible from Submerged, where a robot runs into the base and lift the submersible.</a:t>
            </a:r>
            <a:endParaRPr b="0" i="0" sz="1800" u="none" strike="noStrike">
              <a:solidFill>
                <a:srgbClr val="000000"/>
              </a:solidFill>
              <a:latin typeface="Arial"/>
              <a:ea typeface="Arial"/>
              <a:cs typeface="Arial"/>
              <a:sym typeface="Arial"/>
            </a:endParaRPr>
          </a:p>
        </p:txBody>
      </p:sp>
      <p:sp>
        <p:nvSpPr>
          <p:cNvPr id="227" name="Google Shape;227;g363b9d2aaa8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4897131389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34897131389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Another version of robot and mount, this motor is mounted vertically, no need for motion translation for up and down motions.</a:t>
            </a:r>
            <a:endParaRPr b="0" i="0" sz="1800" u="none" strike="noStrike">
              <a:solidFill>
                <a:srgbClr val="000000"/>
              </a:solidFill>
              <a:latin typeface="Arial"/>
              <a:ea typeface="Arial"/>
              <a:cs typeface="Arial"/>
              <a:sym typeface="Arial"/>
            </a:endParaRPr>
          </a:p>
        </p:txBody>
      </p:sp>
      <p:sp>
        <p:nvSpPr>
          <p:cNvPr id="239" name="Google Shape;239;g34897131389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63b9d2aaa8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363b9d2aaa8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249" name="Google Shape;249;g363b9d2aaa8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63b9d2aaa8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363b9d2aaa8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259" name="Google Shape;259;g363b9d2aaa8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442a8b37bd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g3442a8b37bd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Expecting the audience to be one of two </a:t>
            </a:r>
            <a:r>
              <a:rPr lang="en" sz="1800"/>
              <a:t>groups, new coaches or coaches struggling with robot games and want some pointers.   Or returning coaches looking for tips to improve their robot game.  If you are already getting 400+ points and figuring out how to get 100% of points, I can’t help, but there is a video in a few slides for you!</a:t>
            </a:r>
            <a:endParaRPr b="0" i="0" sz="1800" u="none" strike="noStrike">
              <a:solidFill>
                <a:srgbClr val="000000"/>
              </a:solidFill>
              <a:latin typeface="Arial"/>
              <a:ea typeface="Arial"/>
              <a:cs typeface="Arial"/>
              <a:sym typeface="Arial"/>
            </a:endParaRPr>
          </a:p>
        </p:txBody>
      </p:sp>
      <p:sp>
        <p:nvSpPr>
          <p:cNvPr id="78" name="Google Shape;78;g3442a8b37bd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45153a1e6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345153a1e6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271" name="Google Shape;271;g345153a1e6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45153a1e62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345153a1e62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280" name="Google Shape;280;g345153a1e62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45153a1e62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345153a1e62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Make the team members </a:t>
            </a:r>
            <a:r>
              <a:rPr lang="en" sz="1800"/>
              <a:t>responsible</a:t>
            </a:r>
            <a:r>
              <a:rPr lang="en" sz="1800"/>
              <a:t> for verifying the table is reset correctly, during practice at home incorrectly </a:t>
            </a:r>
            <a:r>
              <a:rPr lang="en" sz="1800"/>
              <a:t>set up</a:t>
            </a:r>
            <a:r>
              <a:rPr lang="en" sz="1800"/>
              <a:t> the table to make sure they are checking.  Any missed </a:t>
            </a:r>
            <a:r>
              <a:rPr lang="en" sz="1800"/>
              <a:t>points because they didn’t verify, is their problem-low consequence teachable moment on personal responsibility.  This year the Silo mission can be broken, the red lever and plate can come loose making mission impossible to complete, have the table judge verify the mission is still working.</a:t>
            </a:r>
            <a:endParaRPr b="0" i="0" sz="1800" u="none" strike="noStrike">
              <a:solidFill>
                <a:srgbClr val="000000"/>
              </a:solidFill>
              <a:latin typeface="Arial"/>
              <a:ea typeface="Arial"/>
              <a:cs typeface="Arial"/>
              <a:sym typeface="Arial"/>
            </a:endParaRPr>
          </a:p>
        </p:txBody>
      </p:sp>
      <p:sp>
        <p:nvSpPr>
          <p:cNvPr id="289" name="Google Shape;289;g345153a1e62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64a058163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364a058163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299" name="Google Shape;299;g364a058163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63b9d2aaa8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363b9d2aaa8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050">
                <a:solidFill>
                  <a:srgbClr val="444746"/>
                </a:solidFill>
                <a:latin typeface="Roboto"/>
                <a:ea typeface="Roboto"/>
                <a:cs typeface="Roboto"/>
                <a:sym typeface="Roboto"/>
              </a:rPr>
              <a:t>Coaches should keep in mind that kids need to interact with elements of the game board that are five to six feet away with error tolerances often as low or less than 1/8", all while using </a:t>
            </a:r>
            <a:r>
              <a:rPr lang="en" sz="1050">
                <a:solidFill>
                  <a:srgbClr val="444746"/>
                </a:solidFill>
                <a:latin typeface="Roboto"/>
                <a:ea typeface="Roboto"/>
                <a:cs typeface="Roboto"/>
                <a:sym typeface="Roboto"/>
              </a:rPr>
              <a:t>LEGO</a:t>
            </a:r>
            <a:r>
              <a:rPr lang="en" sz="1050">
                <a:solidFill>
                  <a:srgbClr val="444746"/>
                </a:solidFill>
                <a:latin typeface="Roboto"/>
                <a:ea typeface="Roboto"/>
                <a:cs typeface="Roboto"/>
                <a:sym typeface="Roboto"/>
              </a:rPr>
              <a:t>s on inconsistent surfaces/tables with mission models that have been used many times over by hundreds of children during qualifiers.</a:t>
            </a:r>
            <a:endParaRPr b="0" i="0" sz="1800" u="none" strike="noStrike">
              <a:solidFill>
                <a:srgbClr val="000000"/>
              </a:solidFill>
              <a:latin typeface="Arial"/>
              <a:ea typeface="Arial"/>
              <a:cs typeface="Arial"/>
              <a:sym typeface="Arial"/>
            </a:endParaRPr>
          </a:p>
        </p:txBody>
      </p:sp>
      <p:sp>
        <p:nvSpPr>
          <p:cNvPr id="310" name="Google Shape;310;g363b9d2aaa8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63b9d2aaa8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363b9d2aaa8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320" name="Google Shape;320;g363b9d2aaa8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7ddbbf33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37ddbbf332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sz="1800"/>
          </a:p>
        </p:txBody>
      </p:sp>
      <p:sp>
        <p:nvSpPr>
          <p:cNvPr id="329" name="Google Shape;329;g37ddbbf332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7ddbbf3329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37ddbbf3329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sz="1800"/>
          </a:p>
        </p:txBody>
      </p:sp>
      <p:sp>
        <p:nvSpPr>
          <p:cNvPr id="338" name="Google Shape;338;g37ddbbf3329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84ab500c9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384ab500c9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sz="1800"/>
          </a:p>
        </p:txBody>
      </p:sp>
      <p:sp>
        <p:nvSpPr>
          <p:cNvPr id="353" name="Google Shape;353;g384ab500c9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84ab500c97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384ab500c97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sz="1800"/>
          </a:p>
        </p:txBody>
      </p:sp>
      <p:sp>
        <p:nvSpPr>
          <p:cNvPr id="362" name="Google Shape;362;g384ab500c97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45153a1e62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345153a1e62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87" name="Google Shape;87;g345153a1e62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442a8b37bd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3442a8b37bd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From a team in Spain, not sure even sure they compete in FLL.  Want to point out these things:</a:t>
            </a:r>
            <a:br>
              <a:rPr lang="en" sz="1800"/>
            </a:br>
            <a:endParaRPr sz="1800"/>
          </a:p>
          <a:p>
            <a:pPr indent="-342900" lvl="0" marL="457200" marR="0" rtl="0" algn="l">
              <a:lnSpc>
                <a:spcPct val="100000"/>
              </a:lnSpc>
              <a:spcBef>
                <a:spcPts val="0"/>
              </a:spcBef>
              <a:spcAft>
                <a:spcPts val="0"/>
              </a:spcAft>
              <a:buSzPts val="1800"/>
              <a:buChar char="●"/>
            </a:pPr>
            <a:r>
              <a:rPr lang="en" sz="1800"/>
              <a:t>This robot setup is even beyond something me as an adult can imagine</a:t>
            </a:r>
            <a:endParaRPr sz="1800"/>
          </a:p>
          <a:p>
            <a:pPr indent="-342900" lvl="0" marL="457200" rtl="0" algn="l">
              <a:spcBef>
                <a:spcPts val="0"/>
              </a:spcBef>
              <a:spcAft>
                <a:spcPts val="0"/>
              </a:spcAft>
              <a:buSzPts val="1800"/>
              <a:buChar char="●"/>
            </a:pPr>
            <a:r>
              <a:rPr lang="en" sz="1800">
                <a:solidFill>
                  <a:schemeClr val="dk1"/>
                </a:solidFill>
              </a:rPr>
              <a:t>International teams can to go 16 years old.</a:t>
            </a:r>
            <a:endParaRPr sz="1800"/>
          </a:p>
          <a:p>
            <a:pPr indent="-342900" lvl="0" marL="457200" marR="0" rtl="0" algn="l">
              <a:lnSpc>
                <a:spcPct val="100000"/>
              </a:lnSpc>
              <a:spcBef>
                <a:spcPts val="0"/>
              </a:spcBef>
              <a:spcAft>
                <a:spcPts val="0"/>
              </a:spcAft>
              <a:buSzPts val="1800"/>
              <a:buChar char="●"/>
            </a:pPr>
            <a:r>
              <a:rPr lang="en" sz="1800"/>
              <a:t>They swap ‘cores’ instead of attachments, this allows them to pre-align the body of the robot, saving time</a:t>
            </a:r>
            <a:endParaRPr sz="1800"/>
          </a:p>
          <a:p>
            <a:pPr indent="-342900" lvl="0" marL="457200" marR="0" rtl="0" algn="l">
              <a:lnSpc>
                <a:spcPct val="100000"/>
              </a:lnSpc>
              <a:spcBef>
                <a:spcPts val="0"/>
              </a:spcBef>
              <a:spcAft>
                <a:spcPts val="0"/>
              </a:spcAft>
              <a:buSzPts val="1800"/>
              <a:buChar char="●"/>
            </a:pPr>
            <a:r>
              <a:rPr lang="en" sz="1800"/>
              <a:t>The last mission, notice there attachment is still moving even after the robot is not contacting it, either using rubber bands or wind-up motor</a:t>
            </a:r>
            <a:endParaRPr sz="1800"/>
          </a:p>
          <a:p>
            <a:pPr indent="-342900" lvl="0" marL="457200" marR="0" rtl="0" algn="l">
              <a:lnSpc>
                <a:spcPct val="100000"/>
              </a:lnSpc>
              <a:spcBef>
                <a:spcPts val="0"/>
              </a:spcBef>
              <a:spcAft>
                <a:spcPts val="0"/>
              </a:spcAft>
              <a:buSzPts val="1800"/>
              <a:buChar char="●"/>
            </a:pPr>
            <a:r>
              <a:rPr lang="en" sz="1800"/>
              <a:t>If you are looking at the ‘ultimate’ robot, I can’t help you, YouTube can.</a:t>
            </a:r>
            <a:endParaRPr sz="1800"/>
          </a:p>
        </p:txBody>
      </p:sp>
      <p:sp>
        <p:nvSpPr>
          <p:cNvPr id="96" name="Google Shape;96;g3442a8b37bd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75aee0fc4a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375aee0fc4a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270 is a conservative estimate, if you stretch the definition of the 4 basic actions a little, you can probably get more.</a:t>
            </a:r>
            <a:endParaRPr b="0" i="0" sz="1800" u="none" strike="noStrike">
              <a:solidFill>
                <a:srgbClr val="000000"/>
              </a:solidFill>
              <a:latin typeface="Arial"/>
              <a:ea typeface="Arial"/>
              <a:cs typeface="Arial"/>
              <a:sym typeface="Arial"/>
            </a:endParaRPr>
          </a:p>
        </p:txBody>
      </p:sp>
      <p:sp>
        <p:nvSpPr>
          <p:cNvPr id="105" name="Google Shape;105;g375aee0fc4a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75aee0fc4a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g375aee0fc4a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225 pts with ADV at Qualifier, 9th.  Advanced to State</a:t>
            </a:r>
            <a:endParaRPr sz="1800"/>
          </a:p>
          <a:p>
            <a:pPr indent="0" lvl="0" marL="0" marR="0" rtl="0" algn="l">
              <a:lnSpc>
                <a:spcPct val="100000"/>
              </a:lnSpc>
              <a:spcBef>
                <a:spcPts val="0"/>
              </a:spcBef>
              <a:spcAft>
                <a:spcPts val="0"/>
              </a:spcAft>
              <a:buClr>
                <a:schemeClr val="dk1"/>
              </a:buClr>
              <a:buSzPts val="1800"/>
              <a:buFont typeface="Arial"/>
              <a:buNone/>
            </a:pPr>
            <a:r>
              <a:rPr lang="en" sz="1800"/>
              <a:t>Robot A is Advanced Driving Base, more on that in a few slides</a:t>
            </a:r>
            <a:endParaRPr sz="1800"/>
          </a:p>
          <a:p>
            <a:pPr indent="0" lvl="0" marL="0" marR="0" rtl="0" algn="l">
              <a:lnSpc>
                <a:spcPct val="100000"/>
              </a:lnSpc>
              <a:spcBef>
                <a:spcPts val="0"/>
              </a:spcBef>
              <a:spcAft>
                <a:spcPts val="0"/>
              </a:spcAft>
              <a:buClr>
                <a:schemeClr val="dk1"/>
              </a:buClr>
              <a:buSzPts val="1800"/>
              <a:buFont typeface="Arial"/>
              <a:buNone/>
            </a:pPr>
            <a:r>
              <a:rPr lang="en" sz="1800"/>
              <a:t>Robot D is our ‘Box Robot’ which we used in State and Florida Invitational</a:t>
            </a:r>
            <a:endParaRPr sz="1800"/>
          </a:p>
        </p:txBody>
      </p:sp>
      <p:sp>
        <p:nvSpPr>
          <p:cNvPr id="115" name="Google Shape;115;g375aee0fc4a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75aee0fc4a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375aee0fc4a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This is a screen grab of Enedonics robot, it isn’t complicated but they </a:t>
            </a:r>
            <a:r>
              <a:rPr lang="en" sz="1800"/>
              <a:t>perennially</a:t>
            </a:r>
            <a:r>
              <a:rPr lang="en" sz="1800"/>
              <a:t> do very well.</a:t>
            </a:r>
            <a:endParaRPr b="0" i="0" sz="1800" u="none" strike="noStrike">
              <a:solidFill>
                <a:srgbClr val="000000"/>
              </a:solidFill>
              <a:latin typeface="Arial"/>
              <a:ea typeface="Arial"/>
              <a:cs typeface="Arial"/>
              <a:sym typeface="Arial"/>
            </a:endParaRPr>
          </a:p>
        </p:txBody>
      </p:sp>
      <p:sp>
        <p:nvSpPr>
          <p:cNvPr id="125" name="Google Shape;125;g375aee0fc4a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63b9d2aaa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g363b9d2aaa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Qualifier</a:t>
            </a:r>
            <a:r>
              <a:rPr lang="en" sz="1800"/>
              <a:t>: 225 points, 9th/28 teams with ADV</a:t>
            </a:r>
            <a:endParaRPr sz="1800"/>
          </a:p>
          <a:p>
            <a:pPr indent="0" lvl="0" marL="0" marR="0" rtl="0" algn="l">
              <a:lnSpc>
                <a:spcPct val="100000"/>
              </a:lnSpc>
              <a:spcBef>
                <a:spcPts val="0"/>
              </a:spcBef>
              <a:spcAft>
                <a:spcPts val="0"/>
              </a:spcAft>
              <a:buClr>
                <a:schemeClr val="dk1"/>
              </a:buClr>
              <a:buSzPts val="1800"/>
              <a:buFont typeface="Arial"/>
              <a:buNone/>
            </a:pPr>
            <a:r>
              <a:rPr lang="en" sz="1800"/>
              <a:t>Learn from ADV and tools, improve on it get get better results and innovation points in Robot Rubrics</a:t>
            </a:r>
            <a:endParaRPr sz="1800"/>
          </a:p>
        </p:txBody>
      </p:sp>
      <p:sp>
        <p:nvSpPr>
          <p:cNvPr id="134" name="Google Shape;134;g363b9d2aaa8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63b9d2aaa8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363b9d2aaa8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800"/>
              <a:t>Straight/Consistent sides allows for better alignment.</a:t>
            </a:r>
            <a:endParaRPr sz="1800"/>
          </a:p>
          <a:p>
            <a:pPr indent="0" lvl="0" marL="0" marR="0" rtl="0" algn="l">
              <a:lnSpc>
                <a:spcPct val="100000"/>
              </a:lnSpc>
              <a:spcBef>
                <a:spcPts val="0"/>
              </a:spcBef>
              <a:spcAft>
                <a:spcPts val="0"/>
              </a:spcAft>
              <a:buClr>
                <a:schemeClr val="dk1"/>
              </a:buClr>
              <a:buSzPts val="1800"/>
              <a:buFont typeface="Arial"/>
              <a:buNone/>
            </a:pPr>
            <a:r>
              <a:rPr lang="en" sz="1800"/>
              <a:t>Another example of Box robot</a:t>
            </a:r>
            <a:endParaRPr sz="1800"/>
          </a:p>
        </p:txBody>
      </p:sp>
      <p:sp>
        <p:nvSpPr>
          <p:cNvPr id="144" name="Google Shape;144;g363b9d2aaa8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L Challenge Content">
  <p:cSld name="FLL Challenge Content">
    <p:spTree>
      <p:nvGrpSpPr>
        <p:cNvPr id="50" name="Shape 50"/>
        <p:cNvGrpSpPr/>
        <p:nvPr/>
      </p:nvGrpSpPr>
      <p:grpSpPr>
        <a:xfrm>
          <a:off x="0" y="0"/>
          <a:ext cx="0" cy="0"/>
          <a:chOff x="0" y="0"/>
          <a:chExt cx="0" cy="0"/>
        </a:xfrm>
      </p:grpSpPr>
      <p:sp>
        <p:nvSpPr>
          <p:cNvPr id="51" name="Google Shape;51;p13"/>
          <p:cNvSpPr/>
          <p:nvPr/>
        </p:nvSpPr>
        <p:spPr>
          <a:xfrm>
            <a:off x="7958361" y="4604528"/>
            <a:ext cx="878400" cy="34200"/>
          </a:xfrm>
          <a:prstGeom prst="rect">
            <a:avLst/>
          </a:prstGeom>
          <a:solidFill>
            <a:srgbClr val="EE302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2" name="Google Shape;52;p13"/>
          <p:cNvPicPr preferRelativeResize="0"/>
          <p:nvPr/>
        </p:nvPicPr>
        <p:blipFill rotWithShape="1">
          <a:blip r:embed="rId2">
            <a:alphaModFix/>
          </a:blip>
          <a:srcRect b="0" l="0" r="0" t="0"/>
          <a:stretch/>
        </p:blipFill>
        <p:spPr>
          <a:xfrm>
            <a:off x="8114082" y="4717359"/>
            <a:ext cx="425131" cy="336778"/>
          </a:xfrm>
          <a:prstGeom prst="rect">
            <a:avLst/>
          </a:prstGeom>
          <a:noFill/>
          <a:ln>
            <a:noFill/>
          </a:ln>
        </p:spPr>
      </p:pic>
      <p:sp>
        <p:nvSpPr>
          <p:cNvPr id="53" name="Google Shape;53;p13"/>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lvl1pPr indent="0" lvl="0" marL="0" algn="r">
              <a:spcBef>
                <a:spcPts val="0"/>
              </a:spcBef>
              <a:buNone/>
              <a:defRPr b="0" i="0" sz="1000" u="none" cap="none" strike="noStrike">
                <a:solidFill>
                  <a:srgbClr val="888888"/>
                </a:solidFill>
                <a:latin typeface="Helvetica Neue"/>
                <a:ea typeface="Helvetica Neue"/>
                <a:cs typeface="Helvetica Neue"/>
                <a:sym typeface="Helvetica Neue"/>
              </a:defRPr>
            </a:lvl1pPr>
            <a:lvl2pPr indent="0" lvl="1" marL="0" algn="r">
              <a:spcBef>
                <a:spcPts val="0"/>
              </a:spcBef>
              <a:buNone/>
              <a:defRPr b="0" i="0" sz="1000" u="none" cap="none" strike="noStrike">
                <a:solidFill>
                  <a:srgbClr val="888888"/>
                </a:solidFill>
                <a:latin typeface="Helvetica Neue"/>
                <a:ea typeface="Helvetica Neue"/>
                <a:cs typeface="Helvetica Neue"/>
                <a:sym typeface="Helvetica Neue"/>
              </a:defRPr>
            </a:lvl2pPr>
            <a:lvl3pPr indent="0" lvl="2" marL="0" algn="r">
              <a:spcBef>
                <a:spcPts val="0"/>
              </a:spcBef>
              <a:buNone/>
              <a:defRPr b="0" i="0" sz="1000" u="none" cap="none" strike="noStrike">
                <a:solidFill>
                  <a:srgbClr val="888888"/>
                </a:solidFill>
                <a:latin typeface="Helvetica Neue"/>
                <a:ea typeface="Helvetica Neue"/>
                <a:cs typeface="Helvetica Neue"/>
                <a:sym typeface="Helvetica Neue"/>
              </a:defRPr>
            </a:lvl3pPr>
            <a:lvl4pPr indent="0" lvl="3" marL="0" algn="r">
              <a:spcBef>
                <a:spcPts val="0"/>
              </a:spcBef>
              <a:buNone/>
              <a:defRPr b="0" i="0" sz="1000" u="none" cap="none" strike="noStrike">
                <a:solidFill>
                  <a:srgbClr val="888888"/>
                </a:solidFill>
                <a:latin typeface="Helvetica Neue"/>
                <a:ea typeface="Helvetica Neue"/>
                <a:cs typeface="Helvetica Neue"/>
                <a:sym typeface="Helvetica Neue"/>
              </a:defRPr>
            </a:lvl4pPr>
            <a:lvl5pPr indent="0" lvl="4" marL="0" algn="r">
              <a:spcBef>
                <a:spcPts val="0"/>
              </a:spcBef>
              <a:buNone/>
              <a:defRPr b="0" i="0" sz="1000" u="none" cap="none" strike="noStrike">
                <a:solidFill>
                  <a:srgbClr val="888888"/>
                </a:solidFill>
                <a:latin typeface="Helvetica Neue"/>
                <a:ea typeface="Helvetica Neue"/>
                <a:cs typeface="Helvetica Neue"/>
                <a:sym typeface="Helvetica Neue"/>
              </a:defRPr>
            </a:lvl5pPr>
            <a:lvl6pPr indent="0" lvl="5" marL="0" algn="r">
              <a:spcBef>
                <a:spcPts val="0"/>
              </a:spcBef>
              <a:buNone/>
              <a:defRPr b="0" i="0" sz="1000" u="none" cap="none" strike="noStrike">
                <a:solidFill>
                  <a:srgbClr val="888888"/>
                </a:solidFill>
                <a:latin typeface="Helvetica Neue"/>
                <a:ea typeface="Helvetica Neue"/>
                <a:cs typeface="Helvetica Neue"/>
                <a:sym typeface="Helvetica Neue"/>
              </a:defRPr>
            </a:lvl6pPr>
            <a:lvl7pPr indent="0" lvl="6" marL="0" algn="r">
              <a:spcBef>
                <a:spcPts val="0"/>
              </a:spcBef>
              <a:buNone/>
              <a:defRPr b="0" i="0" sz="1000" u="none" cap="none" strike="noStrike">
                <a:solidFill>
                  <a:srgbClr val="888888"/>
                </a:solidFill>
                <a:latin typeface="Helvetica Neue"/>
                <a:ea typeface="Helvetica Neue"/>
                <a:cs typeface="Helvetica Neue"/>
                <a:sym typeface="Helvetica Neue"/>
              </a:defRPr>
            </a:lvl7pPr>
            <a:lvl8pPr indent="0" lvl="7" marL="0" algn="r">
              <a:spcBef>
                <a:spcPts val="0"/>
              </a:spcBef>
              <a:buNone/>
              <a:defRPr b="0" i="0" sz="1000" u="none" cap="none" strike="noStrike">
                <a:solidFill>
                  <a:srgbClr val="888888"/>
                </a:solidFill>
                <a:latin typeface="Helvetica Neue"/>
                <a:ea typeface="Helvetica Neue"/>
                <a:cs typeface="Helvetica Neue"/>
                <a:sym typeface="Helvetica Neue"/>
              </a:defRPr>
            </a:lvl8pPr>
            <a:lvl9pPr indent="0" lvl="8" marL="0" algn="r">
              <a:spcBef>
                <a:spcPts val="0"/>
              </a:spcBef>
              <a:buNone/>
              <a:defRPr b="0" i="0" sz="10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cxnSp>
        <p:nvCxnSpPr>
          <p:cNvPr id="54" name="Google Shape;54;p13"/>
          <p:cNvCxnSpPr/>
          <p:nvPr/>
        </p:nvCxnSpPr>
        <p:spPr>
          <a:xfrm>
            <a:off x="180799" y="4619636"/>
            <a:ext cx="7622100" cy="0"/>
          </a:xfrm>
          <a:prstGeom prst="straightConnector1">
            <a:avLst/>
          </a:prstGeom>
          <a:noFill/>
          <a:ln cap="flat" cmpd="sng" w="12700">
            <a:solidFill>
              <a:srgbClr val="AEABAB"/>
            </a:solidFill>
            <a:prstDash val="solid"/>
            <a:miter lim="800000"/>
            <a:headEnd len="sm" w="sm" type="none"/>
            <a:tailEnd len="sm" w="sm" type="none"/>
          </a:ln>
        </p:spPr>
      </p:cxnSp>
      <p:pic>
        <p:nvPicPr>
          <p:cNvPr id="55" name="Google Shape;55;p13"/>
          <p:cNvPicPr preferRelativeResize="0"/>
          <p:nvPr/>
        </p:nvPicPr>
        <p:blipFill rotWithShape="1">
          <a:blip r:embed="rId3">
            <a:alphaModFix/>
          </a:blip>
          <a:srcRect b="0" l="0" r="0" t="0"/>
          <a:stretch/>
        </p:blipFill>
        <p:spPr>
          <a:xfrm>
            <a:off x="180799" y="4754456"/>
            <a:ext cx="878728" cy="276859"/>
          </a:xfrm>
          <a:prstGeom prst="rect">
            <a:avLst/>
          </a:prstGeom>
          <a:noFill/>
          <a:ln>
            <a:noFill/>
          </a:ln>
        </p:spPr>
      </p:pic>
      <p:sp>
        <p:nvSpPr>
          <p:cNvPr id="56" name="Google Shape;56;p13"/>
          <p:cNvSpPr txBox="1"/>
          <p:nvPr>
            <p:ph idx="1" type="body"/>
          </p:nvPr>
        </p:nvSpPr>
        <p:spPr>
          <a:xfrm>
            <a:off x="628650" y="1432322"/>
            <a:ext cx="7886700" cy="30804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262626"/>
              </a:buClr>
              <a:buSzPts val="2400"/>
              <a:buChar char="●"/>
              <a:defRPr>
                <a:solidFill>
                  <a:srgbClr val="262626"/>
                </a:solidFill>
              </a:defRPr>
            </a:lvl1pPr>
            <a:lvl2pPr indent="-355600" lvl="1" marL="914400" algn="l">
              <a:lnSpc>
                <a:spcPct val="90000"/>
              </a:lnSpc>
              <a:spcBef>
                <a:spcPts val="1200"/>
              </a:spcBef>
              <a:spcAft>
                <a:spcPts val="0"/>
              </a:spcAft>
              <a:buClr>
                <a:srgbClr val="262626"/>
              </a:buClr>
              <a:buSzPts val="2000"/>
              <a:buChar char="○"/>
              <a:defRPr>
                <a:solidFill>
                  <a:srgbClr val="262626"/>
                </a:solidFill>
              </a:defRPr>
            </a:lvl2pPr>
            <a:lvl3pPr indent="-330200" lvl="2" marL="1371600" algn="l">
              <a:lnSpc>
                <a:spcPct val="90000"/>
              </a:lnSpc>
              <a:spcBef>
                <a:spcPts val="1200"/>
              </a:spcBef>
              <a:spcAft>
                <a:spcPts val="0"/>
              </a:spcAft>
              <a:buClr>
                <a:srgbClr val="262626"/>
              </a:buClr>
              <a:buSzPts val="1600"/>
              <a:buChar char="■"/>
              <a:defRPr>
                <a:solidFill>
                  <a:srgbClr val="262626"/>
                </a:solidFill>
              </a:defRPr>
            </a:lvl3pPr>
            <a:lvl4pPr indent="-317500" lvl="3" marL="1828800" algn="l">
              <a:lnSpc>
                <a:spcPct val="90000"/>
              </a:lnSpc>
              <a:spcBef>
                <a:spcPts val="1200"/>
              </a:spcBef>
              <a:spcAft>
                <a:spcPts val="0"/>
              </a:spcAft>
              <a:buClr>
                <a:srgbClr val="262626"/>
              </a:buClr>
              <a:buSzPts val="1400"/>
              <a:buChar char="●"/>
              <a:defRPr>
                <a:solidFill>
                  <a:srgbClr val="262626"/>
                </a:solidFill>
              </a:defRPr>
            </a:lvl4pPr>
            <a:lvl5pPr indent="-304800" lvl="4" marL="2286000" algn="l">
              <a:lnSpc>
                <a:spcPct val="90000"/>
              </a:lnSpc>
              <a:spcBef>
                <a:spcPts val="1200"/>
              </a:spcBef>
              <a:spcAft>
                <a:spcPts val="0"/>
              </a:spcAft>
              <a:buClr>
                <a:srgbClr val="262626"/>
              </a:buClr>
              <a:buSzPts val="1200"/>
              <a:buChar char="○"/>
              <a:defRPr>
                <a:solidFill>
                  <a:srgbClr val="262626"/>
                </a:solidFill>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
        <p:nvSpPr>
          <p:cNvPr id="57" name="Google Shape;57;p13"/>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A3838"/>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 name="Google Shape;58;p13"/>
          <p:cNvSpPr txBox="1"/>
          <p:nvPr>
            <p:ph idx="2" type="body"/>
          </p:nvPr>
        </p:nvSpPr>
        <p:spPr>
          <a:xfrm>
            <a:off x="628650" y="899160"/>
            <a:ext cx="7886700" cy="38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A3838"/>
              </a:buClr>
              <a:buSzPts val="2800"/>
              <a:buNone/>
              <a:defRPr sz="2800">
                <a:solidFill>
                  <a:srgbClr val="3A3838"/>
                </a:solidFill>
              </a:defRPr>
            </a:lvl1pPr>
            <a:lvl2pPr indent="-342900" lvl="1" marL="914400" algn="l">
              <a:lnSpc>
                <a:spcPct val="90000"/>
              </a:lnSpc>
              <a:spcBef>
                <a:spcPts val="1200"/>
              </a:spcBef>
              <a:spcAft>
                <a:spcPts val="0"/>
              </a:spcAft>
              <a:buClr>
                <a:srgbClr val="262626"/>
              </a:buClr>
              <a:buSzPts val="1800"/>
              <a:buChar char="○"/>
              <a:defRPr/>
            </a:lvl2pPr>
            <a:lvl3pPr indent="-342900" lvl="2" marL="1371600" algn="l">
              <a:lnSpc>
                <a:spcPct val="90000"/>
              </a:lnSpc>
              <a:spcBef>
                <a:spcPts val="1200"/>
              </a:spcBef>
              <a:spcAft>
                <a:spcPts val="0"/>
              </a:spcAft>
              <a:buClr>
                <a:srgbClr val="262626"/>
              </a:buClr>
              <a:buSzPts val="1800"/>
              <a:buChar char="■"/>
              <a:defRPr/>
            </a:lvl3pPr>
            <a:lvl4pPr indent="-342900" lvl="3" marL="1828800" algn="l">
              <a:lnSpc>
                <a:spcPct val="90000"/>
              </a:lnSpc>
              <a:spcBef>
                <a:spcPts val="1200"/>
              </a:spcBef>
              <a:spcAft>
                <a:spcPts val="0"/>
              </a:spcAft>
              <a:buClr>
                <a:srgbClr val="262626"/>
              </a:buClr>
              <a:buSzPts val="1800"/>
              <a:buChar char="●"/>
              <a:defRPr/>
            </a:lvl4pPr>
            <a:lvl5pPr indent="-342900" lvl="4" marL="2286000" algn="l">
              <a:lnSpc>
                <a:spcPct val="90000"/>
              </a:lnSpc>
              <a:spcBef>
                <a:spcPts val="1200"/>
              </a:spcBef>
              <a:spcAft>
                <a:spcPts val="0"/>
              </a:spcAft>
              <a:buClr>
                <a:srgbClr val="262626"/>
              </a:buClr>
              <a:buSzPts val="1800"/>
              <a:buChar char="○"/>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Tree>
  </p:cSld>
  <p:clrMapOvr>
    <a:masterClrMapping/>
  </p:clrMapOvr>
  <p:extLst>
    <p:ext uri="{DCECCB84-F9BA-43D5-87BE-67443E8EF086}">
      <p15:sldGuideLst>
        <p15:guide id="1" orient="horz" pos="3132">
          <p15:clr>
            <a:srgbClr val="FBAE40"/>
          </p15:clr>
        </p15:guide>
        <p15:guide id="2" pos="56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Slide">
  <p:cSld name="Welcome Slide">
    <p:bg>
      <p:bgPr>
        <a:blipFill>
          <a:blip r:embed="rId2">
            <a:alphaModFix/>
          </a:blip>
          <a:stretch>
            <a:fillRect/>
          </a:stretch>
        </a:blipFill>
      </p:bgPr>
    </p:bg>
    <p:spTree>
      <p:nvGrpSpPr>
        <p:cNvPr id="59" name="Shape 5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5"/>
          <p:cNvSpPr txBox="1"/>
          <p:nvPr>
            <p:ph type="ctrTitle"/>
          </p:nvPr>
        </p:nvSpPr>
        <p:spPr>
          <a:xfrm>
            <a:off x="341611" y="1011929"/>
            <a:ext cx="8460900" cy="654300"/>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chemeClr val="lt1"/>
              </a:buClr>
              <a:buSzPts val="3600"/>
              <a:buFont typeface="Roboto"/>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2" name="Google Shape;62;p15"/>
          <p:cNvSpPr txBox="1"/>
          <p:nvPr>
            <p:ph idx="1" type="subTitle"/>
          </p:nvPr>
        </p:nvSpPr>
        <p:spPr>
          <a:xfrm>
            <a:off x="344558" y="2024683"/>
            <a:ext cx="8460900" cy="360300"/>
          </a:xfrm>
          <a:prstGeom prst="rect">
            <a:avLst/>
          </a:prstGeom>
          <a:noFill/>
          <a:ln>
            <a:noFill/>
          </a:ln>
        </p:spPr>
        <p:txBody>
          <a:bodyPr anchorCtr="0" anchor="t" bIns="0" lIns="0" spcFirstLastPara="1" rIns="0" wrap="square" tIns="0">
            <a:normAutofit/>
          </a:bodyPr>
          <a:lstStyle>
            <a:lvl1pPr lvl="0" algn="ctr">
              <a:spcBef>
                <a:spcPts val="440"/>
              </a:spcBef>
              <a:spcAft>
                <a:spcPts val="0"/>
              </a:spcAft>
              <a:buClr>
                <a:schemeClr val="lt1"/>
              </a:buClr>
              <a:buSzPts val="2200"/>
              <a:buNone/>
              <a:defRPr b="0" sz="2200" cap="none">
                <a:solidFill>
                  <a:schemeClr val="lt1"/>
                </a:solidFill>
                <a:latin typeface="Roboto"/>
                <a:ea typeface="Roboto"/>
                <a:cs typeface="Roboto"/>
                <a:sym typeface="Roboto"/>
              </a:defRPr>
            </a:lvl1pPr>
            <a:lvl2pPr lvl="1" algn="ctr">
              <a:spcBef>
                <a:spcPts val="600"/>
              </a:spcBef>
              <a:spcAft>
                <a:spcPts val="0"/>
              </a:spcAft>
              <a:buSzPts val="2000"/>
              <a:buNone/>
              <a:defRPr>
                <a:solidFill>
                  <a:srgbClr val="888888"/>
                </a:solidFill>
              </a:defRPr>
            </a:lvl2pPr>
            <a:lvl3pPr lvl="2" algn="ctr">
              <a:spcBef>
                <a:spcPts val="1200"/>
              </a:spcBef>
              <a:spcAft>
                <a:spcPts val="0"/>
              </a:spcAft>
              <a:buSzPts val="1800"/>
              <a:buNone/>
              <a:defRPr>
                <a:solidFill>
                  <a:srgbClr val="888888"/>
                </a:solidFill>
              </a:defRPr>
            </a:lvl3pPr>
            <a:lvl4pPr lvl="3" algn="ctr">
              <a:spcBef>
                <a:spcPts val="1200"/>
              </a:spcBef>
              <a:spcAft>
                <a:spcPts val="0"/>
              </a:spcAft>
              <a:buSzPts val="1600"/>
              <a:buNone/>
              <a:defRPr>
                <a:solidFill>
                  <a:srgbClr val="888888"/>
                </a:solidFill>
              </a:defRPr>
            </a:lvl4pPr>
            <a:lvl5pPr lvl="4" algn="ctr">
              <a:spcBef>
                <a:spcPts val="1200"/>
              </a:spcBef>
              <a:spcAft>
                <a:spcPts val="0"/>
              </a:spcAft>
              <a:buSzPts val="1400"/>
              <a:buNone/>
              <a:defRPr>
                <a:solidFill>
                  <a:srgbClr val="888888"/>
                </a:solidFill>
              </a:defRPr>
            </a:lvl5pPr>
            <a:lvl6pPr lvl="5" algn="ctr">
              <a:spcBef>
                <a:spcPts val="1200"/>
              </a:spcBef>
              <a:spcAft>
                <a:spcPts val="0"/>
              </a:spcAft>
              <a:buSzPts val="1600"/>
              <a:buNone/>
              <a:defRPr>
                <a:solidFill>
                  <a:srgbClr val="888888"/>
                </a:solidFill>
              </a:defRPr>
            </a:lvl6pPr>
            <a:lvl7pPr lvl="6" algn="ctr">
              <a:spcBef>
                <a:spcPts val="1200"/>
              </a:spcBef>
              <a:spcAft>
                <a:spcPts val="0"/>
              </a:spcAft>
              <a:buSzPts val="1600"/>
              <a:buNone/>
              <a:defRPr>
                <a:solidFill>
                  <a:srgbClr val="888888"/>
                </a:solidFill>
              </a:defRPr>
            </a:lvl7pPr>
            <a:lvl8pPr lvl="7" algn="ctr">
              <a:spcBef>
                <a:spcPts val="1200"/>
              </a:spcBef>
              <a:spcAft>
                <a:spcPts val="0"/>
              </a:spcAft>
              <a:buSzPts val="1600"/>
              <a:buNone/>
              <a:defRPr>
                <a:solidFill>
                  <a:srgbClr val="888888"/>
                </a:solidFill>
              </a:defRPr>
            </a:lvl8pPr>
            <a:lvl9pPr lvl="8" algn="ctr">
              <a:spcBef>
                <a:spcPts val="1200"/>
              </a:spcBef>
              <a:spcAft>
                <a:spcPts val="1200"/>
              </a:spcAft>
              <a:buSzPts val="1600"/>
              <a:buNone/>
              <a:defRPr>
                <a:solidFill>
                  <a:srgbClr val="88888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Picture with Caption">
  <p:cSld name="7_Picture with Caption">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6"/>
          <p:cNvSpPr txBox="1"/>
          <p:nvPr>
            <p:ph type="title"/>
          </p:nvPr>
        </p:nvSpPr>
        <p:spPr>
          <a:xfrm>
            <a:off x="457198" y="398045"/>
            <a:ext cx="8289300" cy="609600"/>
          </a:xfrm>
          <a:prstGeom prst="rect">
            <a:avLst/>
          </a:prstGeom>
          <a:noFill/>
          <a:ln>
            <a:noFill/>
          </a:ln>
        </p:spPr>
        <p:txBody>
          <a:bodyPr anchorCtr="0" anchor="ctr" bIns="0" lIns="0" spcFirstLastPara="1" rIns="0" wrap="square" tIns="0">
            <a:noAutofit/>
          </a:bodyPr>
          <a:lstStyle>
            <a:lvl1pPr lvl="0" algn="l">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16"/>
          <p:cNvSpPr txBox="1"/>
          <p:nvPr>
            <p:ph idx="1" type="body"/>
          </p:nvPr>
        </p:nvSpPr>
        <p:spPr>
          <a:xfrm>
            <a:off x="457199" y="1143001"/>
            <a:ext cx="8289300" cy="24195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600"/>
              </a:spcBef>
              <a:spcAft>
                <a:spcPts val="0"/>
              </a:spcAft>
              <a:buSzPts val="1800"/>
              <a:buChar char="○"/>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Char char="■"/>
              <a:defRPr/>
            </a:lvl6pPr>
            <a:lvl7pPr indent="-342900" lvl="6" marL="3200400" algn="l">
              <a:spcBef>
                <a:spcPts val="1200"/>
              </a:spcBef>
              <a:spcAft>
                <a:spcPts val="0"/>
              </a:spcAft>
              <a:buSzPts val="1800"/>
              <a:buChar char="●"/>
              <a:defRPr/>
            </a:lvl7pPr>
            <a:lvl8pPr indent="-342900" lvl="7" marL="3657600" algn="l">
              <a:spcBef>
                <a:spcPts val="1200"/>
              </a:spcBef>
              <a:spcAft>
                <a:spcPts val="0"/>
              </a:spcAft>
              <a:buSzPts val="1800"/>
              <a:buChar char="○"/>
              <a:defRPr/>
            </a:lvl8pPr>
            <a:lvl9pPr indent="-342900" lvl="8" marL="4114800" algn="l">
              <a:spcBef>
                <a:spcPts val="1200"/>
              </a:spcBef>
              <a:spcAft>
                <a:spcPts val="120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26.png"/><Relationship Id="rId7"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33.png"/><Relationship Id="rId6" Type="http://schemas.openxmlformats.org/officeDocument/2006/relationships/hyperlink" Target="https://andymark.com/collections/first-LEGO-league" TargetMode="External"/><Relationship Id="rId7" Type="http://schemas.openxmlformats.org/officeDocument/2006/relationships/hyperlink" Target="https://brickarchitect.com/par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hyperlink" Target="http://www.youtube.com/watch?v=M1-YeqGynlw" TargetMode="Externa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www.youtube.com/watch?v=t6guXHHOUS0" TargetMode="Externa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www.youtube.com/watch?v=U7HPJXw04GQ" TargetMode="Externa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7"/>
          <p:cNvSpPr/>
          <p:nvPr/>
        </p:nvSpPr>
        <p:spPr>
          <a:xfrm>
            <a:off x="4148152" y="0"/>
            <a:ext cx="4995848" cy="6857999"/>
          </a:xfrm>
          <a:custGeom>
            <a:rect b="b" l="l" r="r" t="t"/>
            <a:pathLst>
              <a:path extrusionOk="0" h="6857999" w="4995848">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EC20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Roboto"/>
              <a:ea typeface="Roboto"/>
              <a:cs typeface="Roboto"/>
              <a:sym typeface="Roboto"/>
            </a:endParaRPr>
          </a:p>
        </p:txBody>
      </p:sp>
      <p:sp>
        <p:nvSpPr>
          <p:cNvPr id="71" name="Google Shape;71;p17"/>
          <p:cNvSpPr txBox="1"/>
          <p:nvPr/>
        </p:nvSpPr>
        <p:spPr>
          <a:xfrm>
            <a:off x="4500950" y="736001"/>
            <a:ext cx="4582800" cy="1095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sz="7200">
                <a:solidFill>
                  <a:srgbClr val="FFFFFF"/>
                </a:solidFill>
                <a:latin typeface="Roboto"/>
                <a:ea typeface="Roboto"/>
                <a:cs typeface="Roboto"/>
                <a:sym typeface="Roboto"/>
              </a:rPr>
              <a:t>Robot Design</a:t>
            </a:r>
            <a:endParaRPr/>
          </a:p>
        </p:txBody>
      </p:sp>
      <p:pic>
        <p:nvPicPr>
          <p:cNvPr id="72" name="Google Shape;72;p17"/>
          <p:cNvPicPr preferRelativeResize="0"/>
          <p:nvPr/>
        </p:nvPicPr>
        <p:blipFill rotWithShape="1">
          <a:blip r:embed="rId3">
            <a:alphaModFix/>
          </a:blip>
          <a:srcRect b="0" l="0" r="0" t="0"/>
          <a:stretch/>
        </p:blipFill>
        <p:spPr>
          <a:xfrm>
            <a:off x="315665" y="5751186"/>
            <a:ext cx="1492586" cy="827984"/>
          </a:xfrm>
          <a:prstGeom prst="rect">
            <a:avLst/>
          </a:prstGeom>
          <a:noFill/>
          <a:ln>
            <a:noFill/>
          </a:ln>
        </p:spPr>
      </p:pic>
      <p:sp>
        <p:nvSpPr>
          <p:cNvPr id="73" name="Google Shape;73;p17"/>
          <p:cNvSpPr txBox="1"/>
          <p:nvPr/>
        </p:nvSpPr>
        <p:spPr>
          <a:xfrm>
            <a:off x="4500950" y="2023799"/>
            <a:ext cx="4582800" cy="2900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sz="4000">
              <a:solidFill>
                <a:srgbClr val="FFFFFF"/>
              </a:solidFill>
              <a:latin typeface="Roboto"/>
              <a:ea typeface="Roboto"/>
              <a:cs typeface="Roboto"/>
              <a:sym typeface="Roboto"/>
            </a:endParaRPr>
          </a:p>
        </p:txBody>
      </p:sp>
      <p:pic>
        <p:nvPicPr>
          <p:cNvPr id="74" name="Google Shape;74;p17"/>
          <p:cNvPicPr preferRelativeResize="0"/>
          <p:nvPr/>
        </p:nvPicPr>
        <p:blipFill>
          <a:blip r:embed="rId4">
            <a:alphaModFix/>
          </a:blip>
          <a:stretch>
            <a:fillRect/>
          </a:stretch>
        </p:blipFill>
        <p:spPr>
          <a:xfrm>
            <a:off x="143800" y="2023800"/>
            <a:ext cx="3843352" cy="21253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7" name="Google Shape;157;p26"/>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158" name="Google Shape;158;p26"/>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000"/>
              <a:buFont typeface="Helvetica Neue"/>
              <a:buNone/>
            </a:pPr>
            <a:r>
              <a:rPr lang="en">
                <a:solidFill>
                  <a:schemeClr val="lt1"/>
                </a:solidFill>
              </a:rPr>
              <a:t>Wheels</a:t>
            </a:r>
            <a:endParaRPr>
              <a:solidFill>
                <a:schemeClr val="lt1"/>
              </a:solidFill>
            </a:endParaRPr>
          </a:p>
        </p:txBody>
      </p:sp>
      <p:pic>
        <p:nvPicPr>
          <p:cNvPr id="159" name="Google Shape;159;p26"/>
          <p:cNvPicPr preferRelativeResize="0"/>
          <p:nvPr/>
        </p:nvPicPr>
        <p:blipFill>
          <a:blip r:embed="rId3">
            <a:alphaModFix/>
          </a:blip>
          <a:stretch>
            <a:fillRect/>
          </a:stretch>
        </p:blipFill>
        <p:spPr>
          <a:xfrm>
            <a:off x="628649" y="2309751"/>
            <a:ext cx="1900000" cy="1900000"/>
          </a:xfrm>
          <a:prstGeom prst="rect">
            <a:avLst/>
          </a:prstGeom>
          <a:noFill/>
          <a:ln>
            <a:noFill/>
          </a:ln>
        </p:spPr>
      </p:pic>
      <p:pic>
        <p:nvPicPr>
          <p:cNvPr id="160" name="Google Shape;160;p26"/>
          <p:cNvPicPr preferRelativeResize="0"/>
          <p:nvPr/>
        </p:nvPicPr>
        <p:blipFill>
          <a:blip r:embed="rId4">
            <a:alphaModFix/>
          </a:blip>
          <a:stretch>
            <a:fillRect/>
          </a:stretch>
        </p:blipFill>
        <p:spPr>
          <a:xfrm>
            <a:off x="884350" y="1120525"/>
            <a:ext cx="1534576" cy="1534576"/>
          </a:xfrm>
          <a:prstGeom prst="rect">
            <a:avLst/>
          </a:prstGeom>
          <a:noFill/>
          <a:ln>
            <a:noFill/>
          </a:ln>
        </p:spPr>
      </p:pic>
      <p:sp>
        <p:nvSpPr>
          <p:cNvPr id="161" name="Google Shape;161;p26"/>
          <p:cNvSpPr txBox="1"/>
          <p:nvPr/>
        </p:nvSpPr>
        <p:spPr>
          <a:xfrm>
            <a:off x="2972700" y="1189000"/>
            <a:ext cx="5621400" cy="1466100"/>
          </a:xfrm>
          <a:prstGeom prst="rect">
            <a:avLst/>
          </a:prstGeom>
          <a:noFill/>
          <a:ln>
            <a:noFill/>
          </a:ln>
        </p:spPr>
        <p:txBody>
          <a:bodyPr anchorCtr="0" anchor="t" bIns="45700" lIns="45700" spcFirstLastPara="1" rIns="45700" wrap="square" tIns="45700">
            <a:normAutofit/>
          </a:bodyPr>
          <a:lstStyle/>
          <a:p>
            <a:pPr indent="-342900" lvl="0" marL="457200" rtl="0" algn="l">
              <a:spcBef>
                <a:spcPts val="0"/>
              </a:spcBef>
              <a:spcAft>
                <a:spcPts val="0"/>
              </a:spcAft>
              <a:buClr>
                <a:srgbClr val="000000"/>
              </a:buClr>
              <a:buSzPts val="1800"/>
              <a:buFont typeface="Roboto"/>
              <a:buChar char="●"/>
            </a:pPr>
            <a:r>
              <a:rPr lang="en" sz="2000">
                <a:latin typeface="Roboto"/>
                <a:ea typeface="Roboto"/>
                <a:cs typeface="Roboto"/>
                <a:sym typeface="Roboto"/>
              </a:rPr>
              <a:t>M</a:t>
            </a:r>
            <a:r>
              <a:rPr lang="en" sz="2000">
                <a:latin typeface="Roboto"/>
                <a:ea typeface="Roboto"/>
                <a:cs typeface="Roboto"/>
                <a:sym typeface="Roboto"/>
              </a:rPr>
              <a:t>ore surface area</a:t>
            </a:r>
            <a:endParaRPr sz="2000">
              <a:latin typeface="Roboto"/>
              <a:ea typeface="Roboto"/>
              <a:cs typeface="Roboto"/>
              <a:sym typeface="Roboto"/>
            </a:endParaRPr>
          </a:p>
          <a:p>
            <a:pPr indent="-342900" lvl="0" marL="457200" rtl="0" algn="l">
              <a:spcBef>
                <a:spcPts val="0"/>
              </a:spcBef>
              <a:spcAft>
                <a:spcPts val="0"/>
              </a:spcAft>
              <a:buSzPts val="1800"/>
              <a:buFont typeface="Roboto"/>
              <a:buChar char="●"/>
            </a:pPr>
            <a:r>
              <a:rPr lang="en" sz="2000">
                <a:latin typeface="Roboto"/>
                <a:ea typeface="Roboto"/>
                <a:cs typeface="Roboto"/>
                <a:sym typeface="Roboto"/>
              </a:rPr>
              <a:t>Has treads, typically better traction</a:t>
            </a:r>
            <a:endParaRPr sz="2000">
              <a:latin typeface="Roboto"/>
              <a:ea typeface="Roboto"/>
              <a:cs typeface="Roboto"/>
              <a:sym typeface="Roboto"/>
            </a:endParaRPr>
          </a:p>
          <a:p>
            <a:pPr indent="-342900" lvl="0" marL="457200" rtl="0" algn="l">
              <a:spcBef>
                <a:spcPts val="0"/>
              </a:spcBef>
              <a:spcAft>
                <a:spcPts val="0"/>
              </a:spcAft>
              <a:buSzPts val="1800"/>
              <a:buFont typeface="Roboto"/>
              <a:buChar char="●"/>
            </a:pPr>
            <a:r>
              <a:rPr lang="en" sz="2000">
                <a:latin typeface="Roboto"/>
                <a:ea typeface="Roboto"/>
                <a:cs typeface="Roboto"/>
                <a:sym typeface="Roboto"/>
              </a:rPr>
              <a:t>Minor </a:t>
            </a:r>
            <a:r>
              <a:rPr lang="en" sz="2000">
                <a:latin typeface="Roboto"/>
                <a:ea typeface="Roboto"/>
                <a:cs typeface="Roboto"/>
                <a:sym typeface="Roboto"/>
              </a:rPr>
              <a:t>inconsistencies (size/roundness</a:t>
            </a:r>
            <a:r>
              <a:rPr lang="en" sz="2000">
                <a:latin typeface="Roboto"/>
                <a:ea typeface="Roboto"/>
                <a:cs typeface="Roboto"/>
                <a:sym typeface="Roboto"/>
              </a:rPr>
              <a:t>)</a:t>
            </a:r>
            <a:endParaRPr sz="2000">
              <a:latin typeface="Roboto"/>
              <a:ea typeface="Roboto"/>
              <a:cs typeface="Roboto"/>
              <a:sym typeface="Roboto"/>
            </a:endParaRPr>
          </a:p>
          <a:p>
            <a:pPr indent="-342900" lvl="0" marL="457200" rtl="0" algn="l">
              <a:spcBef>
                <a:spcPts val="0"/>
              </a:spcBef>
              <a:spcAft>
                <a:spcPts val="0"/>
              </a:spcAft>
              <a:buSzPts val="1800"/>
              <a:buFont typeface="Roboto"/>
              <a:buChar char="●"/>
            </a:pPr>
            <a:r>
              <a:rPr lang="en" sz="2000">
                <a:latin typeface="Roboto"/>
                <a:ea typeface="Roboto"/>
                <a:cs typeface="Roboto"/>
                <a:sym typeface="Roboto"/>
              </a:rPr>
              <a:t>Can deform because of weight</a:t>
            </a:r>
            <a:endParaRPr sz="2000">
              <a:latin typeface="Roboto"/>
              <a:ea typeface="Roboto"/>
              <a:cs typeface="Roboto"/>
              <a:sym typeface="Roboto"/>
            </a:endParaRPr>
          </a:p>
        </p:txBody>
      </p:sp>
      <p:sp>
        <p:nvSpPr>
          <p:cNvPr id="162" name="Google Shape;162;p26"/>
          <p:cNvSpPr txBox="1"/>
          <p:nvPr/>
        </p:nvSpPr>
        <p:spPr>
          <a:xfrm>
            <a:off x="2972700" y="2789200"/>
            <a:ext cx="5621400" cy="1466100"/>
          </a:xfrm>
          <a:prstGeom prst="rect">
            <a:avLst/>
          </a:prstGeom>
          <a:noFill/>
          <a:ln>
            <a:noFill/>
          </a:ln>
        </p:spPr>
        <p:txBody>
          <a:bodyPr anchorCtr="0" anchor="t" bIns="45700" lIns="45700" spcFirstLastPara="1" rIns="45700" wrap="square" tIns="45700">
            <a:normAutofit/>
          </a:bodyPr>
          <a:lstStyle/>
          <a:p>
            <a:pPr indent="-342900" lvl="0" marL="457200" rtl="0" algn="l">
              <a:spcBef>
                <a:spcPts val="0"/>
              </a:spcBef>
              <a:spcAft>
                <a:spcPts val="0"/>
              </a:spcAft>
              <a:buSzPts val="1800"/>
              <a:buFont typeface="Roboto"/>
              <a:buChar char="●"/>
            </a:pPr>
            <a:r>
              <a:rPr lang="en" sz="2000">
                <a:latin typeface="Roboto"/>
                <a:ea typeface="Roboto"/>
                <a:cs typeface="Roboto"/>
                <a:sym typeface="Roboto"/>
              </a:rPr>
              <a:t>S</a:t>
            </a:r>
            <a:r>
              <a:rPr lang="en" sz="2000">
                <a:latin typeface="Roboto"/>
                <a:ea typeface="Roboto"/>
                <a:cs typeface="Roboto"/>
                <a:sym typeface="Roboto"/>
              </a:rPr>
              <a:t>tiff, consistent</a:t>
            </a:r>
            <a:endParaRPr sz="2000">
              <a:latin typeface="Roboto"/>
              <a:ea typeface="Roboto"/>
              <a:cs typeface="Roboto"/>
              <a:sym typeface="Roboto"/>
            </a:endParaRPr>
          </a:p>
          <a:p>
            <a:pPr indent="-342900" lvl="0" marL="457200" rtl="0" algn="l">
              <a:spcBef>
                <a:spcPts val="0"/>
              </a:spcBef>
              <a:spcAft>
                <a:spcPts val="0"/>
              </a:spcAft>
              <a:buSzPts val="1800"/>
              <a:buFont typeface="Roboto"/>
              <a:buChar char="●"/>
            </a:pPr>
            <a:r>
              <a:rPr lang="en" sz="2000">
                <a:latin typeface="Roboto"/>
                <a:ea typeface="Roboto"/>
                <a:cs typeface="Roboto"/>
                <a:sym typeface="Roboto"/>
              </a:rPr>
              <a:t>Easily </a:t>
            </a:r>
            <a:r>
              <a:rPr lang="en" sz="2000">
                <a:latin typeface="Roboto"/>
                <a:ea typeface="Roboto"/>
                <a:cs typeface="Roboto"/>
                <a:sym typeface="Roboto"/>
              </a:rPr>
              <a:t>attracts</a:t>
            </a:r>
            <a:r>
              <a:rPr lang="en" sz="2000">
                <a:latin typeface="Roboto"/>
                <a:ea typeface="Roboto"/>
                <a:cs typeface="Roboto"/>
                <a:sym typeface="Roboto"/>
              </a:rPr>
              <a:t> dirt</a:t>
            </a:r>
            <a:endParaRPr sz="2000">
              <a:latin typeface="Roboto"/>
              <a:ea typeface="Roboto"/>
              <a:cs typeface="Roboto"/>
              <a:sym typeface="Roboto"/>
            </a:endParaRPr>
          </a:p>
          <a:p>
            <a:pPr indent="-342900" lvl="0" marL="457200" rtl="0" algn="l">
              <a:spcBef>
                <a:spcPts val="0"/>
              </a:spcBef>
              <a:spcAft>
                <a:spcPts val="0"/>
              </a:spcAft>
              <a:buSzPts val="1800"/>
              <a:buFont typeface="Roboto"/>
              <a:buChar char="●"/>
            </a:pPr>
            <a:r>
              <a:rPr lang="en" sz="2000">
                <a:latin typeface="Roboto"/>
                <a:ea typeface="Roboto"/>
                <a:cs typeface="Roboto"/>
                <a:sym typeface="Roboto"/>
              </a:rPr>
              <a:t>Low surface area of </a:t>
            </a:r>
            <a:r>
              <a:rPr lang="en" sz="2000">
                <a:latin typeface="Roboto"/>
                <a:ea typeface="Roboto"/>
                <a:cs typeface="Roboto"/>
                <a:sym typeface="Roboto"/>
              </a:rPr>
              <a:t>contact (½ inch)</a:t>
            </a:r>
            <a:endParaRPr sz="2000">
              <a:latin typeface="Roboto"/>
              <a:ea typeface="Roboto"/>
              <a:cs typeface="Roboto"/>
              <a:sym typeface="Roboto"/>
            </a:endParaRPr>
          </a:p>
        </p:txBody>
      </p:sp>
      <p:sp>
        <p:nvSpPr>
          <p:cNvPr id="163" name="Google Shape;163;p26"/>
          <p:cNvSpPr txBox="1"/>
          <p:nvPr/>
        </p:nvSpPr>
        <p:spPr>
          <a:xfrm>
            <a:off x="884350" y="4085762"/>
            <a:ext cx="7886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Roboto"/>
                <a:ea typeface="Roboto"/>
                <a:cs typeface="Roboto"/>
                <a:sym typeface="Roboto"/>
              </a:rPr>
              <a:t>Discuss</a:t>
            </a:r>
            <a:r>
              <a:rPr lang="en" sz="2000">
                <a:solidFill>
                  <a:schemeClr val="dk1"/>
                </a:solidFill>
                <a:latin typeface="Roboto"/>
                <a:ea typeface="Roboto"/>
                <a:cs typeface="Roboto"/>
                <a:sym typeface="Roboto"/>
              </a:rPr>
              <a:t>/Document why you chose your wheel (it’s in the Rubric)</a:t>
            </a:r>
            <a:endParaRPr sz="2000">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0" name="Google Shape;170;p27"/>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171" name="Google Shape;171;p27"/>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000"/>
              <a:buFont typeface="Helvetica Neue"/>
              <a:buNone/>
            </a:pPr>
            <a:r>
              <a:rPr lang="en">
                <a:solidFill>
                  <a:schemeClr val="lt1"/>
                </a:solidFill>
              </a:rPr>
              <a:t>What are Attachments (Tools)</a:t>
            </a:r>
            <a:endParaRPr>
              <a:solidFill>
                <a:schemeClr val="lt1"/>
              </a:solidFill>
            </a:endParaRPr>
          </a:p>
        </p:txBody>
      </p:sp>
      <p:grpSp>
        <p:nvGrpSpPr>
          <p:cNvPr id="172" name="Google Shape;172;p27"/>
          <p:cNvGrpSpPr/>
          <p:nvPr/>
        </p:nvGrpSpPr>
        <p:grpSpPr>
          <a:xfrm>
            <a:off x="160400" y="432599"/>
            <a:ext cx="8662275" cy="2941025"/>
            <a:chOff x="160400" y="965999"/>
            <a:chExt cx="8662275" cy="2941025"/>
          </a:xfrm>
        </p:grpSpPr>
        <p:pic>
          <p:nvPicPr>
            <p:cNvPr id="173" name="Google Shape;173;p27"/>
            <p:cNvPicPr preferRelativeResize="0"/>
            <p:nvPr/>
          </p:nvPicPr>
          <p:blipFill>
            <a:blip r:embed="rId3">
              <a:alphaModFix/>
            </a:blip>
            <a:stretch>
              <a:fillRect/>
            </a:stretch>
          </p:blipFill>
          <p:spPr>
            <a:xfrm>
              <a:off x="160400" y="1417698"/>
              <a:ext cx="2308100" cy="2308100"/>
            </a:xfrm>
            <a:prstGeom prst="rect">
              <a:avLst/>
            </a:prstGeom>
            <a:noFill/>
            <a:ln>
              <a:noFill/>
            </a:ln>
          </p:spPr>
        </p:pic>
        <p:pic>
          <p:nvPicPr>
            <p:cNvPr id="174" name="Google Shape;174;p27"/>
            <p:cNvPicPr preferRelativeResize="0"/>
            <p:nvPr/>
          </p:nvPicPr>
          <p:blipFill>
            <a:blip r:embed="rId4">
              <a:alphaModFix/>
            </a:blip>
            <a:stretch>
              <a:fillRect/>
            </a:stretch>
          </p:blipFill>
          <p:spPr>
            <a:xfrm>
              <a:off x="5881650" y="965999"/>
              <a:ext cx="2941025" cy="2941025"/>
            </a:xfrm>
            <a:prstGeom prst="rect">
              <a:avLst/>
            </a:prstGeom>
            <a:noFill/>
            <a:ln>
              <a:noFill/>
            </a:ln>
          </p:spPr>
        </p:pic>
        <p:pic>
          <p:nvPicPr>
            <p:cNvPr id="175" name="Google Shape;175;p27"/>
            <p:cNvPicPr preferRelativeResize="0"/>
            <p:nvPr/>
          </p:nvPicPr>
          <p:blipFill>
            <a:blip r:embed="rId5">
              <a:alphaModFix/>
            </a:blip>
            <a:stretch>
              <a:fillRect/>
            </a:stretch>
          </p:blipFill>
          <p:spPr>
            <a:xfrm>
              <a:off x="2925350" y="1453749"/>
              <a:ext cx="2371525" cy="2235999"/>
            </a:xfrm>
            <a:prstGeom prst="rect">
              <a:avLst/>
            </a:prstGeom>
            <a:noFill/>
            <a:ln>
              <a:noFill/>
            </a:ln>
          </p:spPr>
        </p:pic>
        <p:sp>
          <p:nvSpPr>
            <p:cNvPr id="176" name="Google Shape;176;p27"/>
            <p:cNvSpPr txBox="1"/>
            <p:nvPr/>
          </p:nvSpPr>
          <p:spPr>
            <a:xfrm>
              <a:off x="5136400" y="2315400"/>
              <a:ext cx="609000" cy="5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000">
                  <a:solidFill>
                    <a:schemeClr val="dk2"/>
                  </a:solidFill>
                </a:rPr>
                <a:t>=</a:t>
              </a:r>
              <a:endParaRPr b="1" sz="5000">
                <a:solidFill>
                  <a:schemeClr val="dk2"/>
                </a:solidFill>
              </a:endParaRPr>
            </a:p>
          </p:txBody>
        </p:sp>
        <p:sp>
          <p:nvSpPr>
            <p:cNvPr id="177" name="Google Shape;177;p27"/>
            <p:cNvSpPr txBox="1"/>
            <p:nvPr/>
          </p:nvSpPr>
          <p:spPr>
            <a:xfrm>
              <a:off x="2620900" y="2276575"/>
              <a:ext cx="609000" cy="5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000">
                  <a:solidFill>
                    <a:schemeClr val="dk2"/>
                  </a:solidFill>
                </a:rPr>
                <a:t>+</a:t>
              </a:r>
              <a:endParaRPr b="1" sz="5000">
                <a:solidFill>
                  <a:schemeClr val="dk2"/>
                </a:solidFill>
              </a:endParaRPr>
            </a:p>
          </p:txBody>
        </p:sp>
      </p:grpSp>
      <p:sp>
        <p:nvSpPr>
          <p:cNvPr id="178" name="Google Shape;178;p27"/>
          <p:cNvSpPr txBox="1"/>
          <p:nvPr/>
        </p:nvSpPr>
        <p:spPr>
          <a:xfrm>
            <a:off x="315600" y="3019650"/>
            <a:ext cx="8512800" cy="1720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They are </a:t>
            </a:r>
            <a:r>
              <a:rPr lang="en" sz="2000">
                <a:solidFill>
                  <a:schemeClr val="dk1"/>
                </a:solidFill>
                <a:latin typeface="Roboto"/>
                <a:ea typeface="Roboto"/>
                <a:cs typeface="Roboto"/>
                <a:sym typeface="Roboto"/>
              </a:rPr>
              <a:t>LEGO</a:t>
            </a:r>
            <a:r>
              <a:rPr lang="en" sz="2000">
                <a:solidFill>
                  <a:schemeClr val="dk1"/>
                </a:solidFill>
                <a:latin typeface="Roboto"/>
                <a:ea typeface="Roboto"/>
                <a:cs typeface="Roboto"/>
                <a:sym typeface="Roboto"/>
              </a:rPr>
              <a:t> constructs that can be </a:t>
            </a:r>
            <a:r>
              <a:rPr b="1" lang="en" sz="2000">
                <a:solidFill>
                  <a:schemeClr val="dk1"/>
                </a:solidFill>
                <a:latin typeface="Roboto"/>
                <a:ea typeface="Roboto"/>
                <a:cs typeface="Roboto"/>
                <a:sym typeface="Roboto"/>
              </a:rPr>
              <a:t>added </a:t>
            </a:r>
            <a:r>
              <a:rPr lang="en" sz="2000">
                <a:solidFill>
                  <a:schemeClr val="dk1"/>
                </a:solidFill>
                <a:latin typeface="Roboto"/>
                <a:ea typeface="Roboto"/>
                <a:cs typeface="Roboto"/>
                <a:sym typeface="Roboto"/>
              </a:rPr>
              <a:t>and </a:t>
            </a:r>
            <a:r>
              <a:rPr b="1" lang="en" sz="2000">
                <a:solidFill>
                  <a:schemeClr val="dk1"/>
                </a:solidFill>
                <a:latin typeface="Roboto"/>
                <a:ea typeface="Roboto"/>
                <a:cs typeface="Roboto"/>
                <a:sym typeface="Roboto"/>
              </a:rPr>
              <a:t>removed </a:t>
            </a:r>
            <a:r>
              <a:rPr lang="en" sz="2000">
                <a:solidFill>
                  <a:schemeClr val="dk1"/>
                </a:solidFill>
                <a:latin typeface="Roboto"/>
                <a:ea typeface="Roboto"/>
                <a:cs typeface="Roboto"/>
                <a:sym typeface="Roboto"/>
              </a:rPr>
              <a:t>from a robot base </a:t>
            </a:r>
            <a:r>
              <a:rPr b="1" i="1" lang="en" sz="2000">
                <a:solidFill>
                  <a:schemeClr val="dk1"/>
                </a:solidFill>
                <a:latin typeface="Roboto"/>
                <a:ea typeface="Roboto"/>
                <a:cs typeface="Roboto"/>
                <a:sym typeface="Roboto"/>
              </a:rPr>
              <a:t>relatively </a:t>
            </a:r>
            <a:r>
              <a:rPr lang="en" sz="2000">
                <a:solidFill>
                  <a:schemeClr val="dk1"/>
                </a:solidFill>
                <a:latin typeface="Roboto"/>
                <a:ea typeface="Roboto"/>
                <a:cs typeface="Roboto"/>
                <a:sym typeface="Roboto"/>
              </a:rPr>
              <a:t>quickly</a:t>
            </a:r>
            <a:endParaRPr sz="20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They are designed to perform actions/missions</a:t>
            </a:r>
            <a:endParaRPr sz="20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Can be passive or driven by motors</a:t>
            </a:r>
            <a:endParaRPr sz="2000">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5" name="Google Shape;185;p28"/>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186" name="Google Shape;186;p28"/>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Design considerations</a:t>
            </a:r>
            <a:endParaRPr/>
          </a:p>
        </p:txBody>
      </p:sp>
      <p:sp>
        <p:nvSpPr>
          <p:cNvPr id="187" name="Google Shape;187;p28"/>
          <p:cNvSpPr txBox="1"/>
          <p:nvPr/>
        </p:nvSpPr>
        <p:spPr>
          <a:xfrm>
            <a:off x="293450" y="808225"/>
            <a:ext cx="6735600" cy="3668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Multi-mission attachments</a:t>
            </a:r>
            <a:endParaRPr sz="20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One simple attachment can do multiple missions (lift, push down)</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One complex attachment can do multiple missions</a:t>
            </a:r>
            <a:endParaRPr sz="1800">
              <a:solidFill>
                <a:schemeClr val="dk1"/>
              </a:solidFill>
              <a:latin typeface="Roboto"/>
              <a:ea typeface="Roboto"/>
              <a:cs typeface="Roboto"/>
              <a:sym typeface="Roboto"/>
            </a:endParaRPr>
          </a:p>
          <a:p>
            <a:pPr indent="0" lvl="0" marL="914400" rtl="0" algn="l">
              <a:spcBef>
                <a:spcPts val="0"/>
              </a:spcBef>
              <a:spcAft>
                <a:spcPts val="0"/>
              </a:spcAft>
              <a:buNone/>
            </a:pPr>
            <a:r>
              <a:t/>
            </a:r>
            <a:endParaRPr sz="18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Motion translation</a:t>
            </a:r>
            <a:endParaRPr sz="20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Motors may be mounted vertically/horizontally, use bevel gears to translate motion to horizontal/vertical</a:t>
            </a:r>
            <a:endParaRPr sz="1800">
              <a:solidFill>
                <a:schemeClr val="dk1"/>
              </a:solidFill>
              <a:latin typeface="Roboto"/>
              <a:ea typeface="Roboto"/>
              <a:cs typeface="Roboto"/>
              <a:sym typeface="Roboto"/>
            </a:endParaRPr>
          </a:p>
          <a:p>
            <a:pPr indent="0" lvl="0" marL="914400" rtl="0" algn="l">
              <a:spcBef>
                <a:spcPts val="0"/>
              </a:spcBef>
              <a:spcAft>
                <a:spcPts val="0"/>
              </a:spcAft>
              <a:buNone/>
            </a:pPr>
            <a:r>
              <a:t/>
            </a:r>
            <a:endParaRPr sz="18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Passive Attachments</a:t>
            </a:r>
            <a:endParaRPr sz="2000">
              <a:solidFill>
                <a:schemeClr val="dk1"/>
              </a:solidFill>
              <a:latin typeface="Roboto"/>
              <a:ea typeface="Roboto"/>
              <a:cs typeface="Roboto"/>
              <a:sym typeface="Roboto"/>
            </a:endParaRPr>
          </a:p>
          <a:p>
            <a:pPr indent="0" lvl="0" marL="457200" rtl="0" algn="l">
              <a:spcBef>
                <a:spcPts val="0"/>
              </a:spcBef>
              <a:spcAft>
                <a:spcPts val="0"/>
              </a:spcAft>
              <a:buNone/>
            </a:pPr>
            <a:r>
              <a:t/>
            </a:r>
            <a:endParaRPr sz="20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Torque/Gear Ratio/</a:t>
            </a:r>
            <a:r>
              <a:rPr lang="en" sz="2000">
                <a:solidFill>
                  <a:schemeClr val="dk1"/>
                </a:solidFill>
                <a:latin typeface="Roboto"/>
                <a:ea typeface="Roboto"/>
                <a:cs typeface="Roboto"/>
                <a:sym typeface="Roboto"/>
              </a:rPr>
              <a:t>Skipping</a:t>
            </a:r>
            <a:endParaRPr sz="2000">
              <a:solidFill>
                <a:schemeClr val="dk1"/>
              </a:solidFill>
              <a:latin typeface="Roboto"/>
              <a:ea typeface="Roboto"/>
              <a:cs typeface="Roboto"/>
              <a:sym typeface="Roboto"/>
            </a:endParaRPr>
          </a:p>
        </p:txBody>
      </p:sp>
      <p:pic>
        <p:nvPicPr>
          <p:cNvPr id="188" name="Google Shape;188;p28"/>
          <p:cNvPicPr preferRelativeResize="0"/>
          <p:nvPr/>
        </p:nvPicPr>
        <p:blipFill>
          <a:blip r:embed="rId3">
            <a:alphaModFix/>
          </a:blip>
          <a:stretch>
            <a:fillRect/>
          </a:stretch>
        </p:blipFill>
        <p:spPr>
          <a:xfrm>
            <a:off x="7089250" y="1087513"/>
            <a:ext cx="1600200" cy="2847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9"/>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5" name="Google Shape;195;p29"/>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196" name="Google Shape;196;p29"/>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Design considerations (Cont)</a:t>
            </a:r>
            <a:endParaRPr/>
          </a:p>
        </p:txBody>
      </p:sp>
      <p:sp>
        <p:nvSpPr>
          <p:cNvPr id="197" name="Google Shape;197;p29"/>
          <p:cNvSpPr txBox="1"/>
          <p:nvPr/>
        </p:nvSpPr>
        <p:spPr>
          <a:xfrm>
            <a:off x="293450" y="808225"/>
            <a:ext cx="8356800" cy="3471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Roboto"/>
              <a:buChar char="●"/>
            </a:pPr>
            <a:r>
              <a:rPr lang="en" sz="2200">
                <a:solidFill>
                  <a:schemeClr val="dk1"/>
                </a:solidFill>
                <a:latin typeface="Roboto"/>
                <a:ea typeface="Roboto"/>
                <a:cs typeface="Roboto"/>
                <a:sym typeface="Roboto"/>
              </a:rPr>
              <a:t>Drop-in vs Pegged</a:t>
            </a:r>
            <a:endParaRPr sz="2200">
              <a:solidFill>
                <a:schemeClr val="dk1"/>
              </a:solidFill>
              <a:latin typeface="Roboto"/>
              <a:ea typeface="Roboto"/>
              <a:cs typeface="Roboto"/>
              <a:sym typeface="Roboto"/>
            </a:endParaRPr>
          </a:p>
          <a:p>
            <a:pPr indent="-368300" lvl="1" marL="914400" rtl="0" algn="l">
              <a:spcBef>
                <a:spcPts val="0"/>
              </a:spcBef>
              <a:spcAft>
                <a:spcPts val="0"/>
              </a:spcAft>
              <a:buClr>
                <a:schemeClr val="dk1"/>
              </a:buClr>
              <a:buSzPts val="2200"/>
              <a:buFont typeface="Roboto"/>
              <a:buChar char="○"/>
            </a:pPr>
            <a:r>
              <a:rPr lang="en" sz="2000">
                <a:solidFill>
                  <a:schemeClr val="dk1"/>
                </a:solidFill>
                <a:latin typeface="Roboto"/>
                <a:ea typeface="Roboto"/>
                <a:cs typeface="Roboto"/>
                <a:sym typeface="Roboto"/>
              </a:rPr>
              <a:t>Drop-in faster to change out, but sometimes can be loose fitting (or pop out in a push down action)</a:t>
            </a:r>
            <a:endParaRPr sz="2000">
              <a:solidFill>
                <a:schemeClr val="dk1"/>
              </a:solidFill>
              <a:latin typeface="Roboto"/>
              <a:ea typeface="Roboto"/>
              <a:cs typeface="Roboto"/>
              <a:sym typeface="Roboto"/>
            </a:endParaRPr>
          </a:p>
          <a:p>
            <a:pPr indent="-355600" lvl="1" marL="9144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Drop-in more complicated to build</a:t>
            </a:r>
            <a:endParaRPr sz="2000">
              <a:solidFill>
                <a:schemeClr val="dk1"/>
              </a:solidFill>
              <a:latin typeface="Roboto"/>
              <a:ea typeface="Roboto"/>
              <a:cs typeface="Roboto"/>
              <a:sym typeface="Roboto"/>
            </a:endParaRPr>
          </a:p>
          <a:p>
            <a:pPr indent="0" lvl="0" marL="914400" rtl="0" algn="l">
              <a:spcBef>
                <a:spcPts val="0"/>
              </a:spcBef>
              <a:spcAft>
                <a:spcPts val="0"/>
              </a:spcAft>
              <a:buNone/>
            </a:pPr>
            <a:r>
              <a:t/>
            </a:r>
            <a:endParaRPr sz="2000">
              <a:solidFill>
                <a:schemeClr val="dk1"/>
              </a:solidFill>
              <a:latin typeface="Roboto"/>
              <a:ea typeface="Roboto"/>
              <a:cs typeface="Roboto"/>
              <a:sym typeface="Roboto"/>
            </a:endParaRPr>
          </a:p>
          <a:p>
            <a:pPr indent="-355600" lvl="1" marL="9144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Pegged attachments are locked in, takes longer to change</a:t>
            </a:r>
            <a:endParaRPr sz="2000">
              <a:solidFill>
                <a:schemeClr val="dk1"/>
              </a:solidFill>
              <a:latin typeface="Roboto"/>
              <a:ea typeface="Roboto"/>
              <a:cs typeface="Roboto"/>
              <a:sym typeface="Roboto"/>
            </a:endParaRPr>
          </a:p>
          <a:p>
            <a:pPr indent="-355600" lvl="1" marL="9144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Pegged attachments are generally simpler</a:t>
            </a:r>
            <a:endParaRPr sz="2000">
              <a:solidFill>
                <a:schemeClr val="dk1"/>
              </a:solidFill>
              <a:latin typeface="Roboto"/>
              <a:ea typeface="Roboto"/>
              <a:cs typeface="Roboto"/>
              <a:sym typeface="Roboto"/>
            </a:endParaRPr>
          </a:p>
          <a:p>
            <a:pPr indent="0" lvl="0" marL="914400" rtl="0" algn="l">
              <a:spcBef>
                <a:spcPts val="0"/>
              </a:spcBef>
              <a:spcAft>
                <a:spcPts val="0"/>
              </a:spcAft>
              <a:buNone/>
            </a:pPr>
            <a:r>
              <a:t/>
            </a:r>
            <a:endParaRPr sz="2200">
              <a:solidFill>
                <a:schemeClr val="dk1"/>
              </a:solidFill>
              <a:latin typeface="Roboto"/>
              <a:ea typeface="Roboto"/>
              <a:cs typeface="Roboto"/>
              <a:sym typeface="Roboto"/>
            </a:endParaRPr>
          </a:p>
          <a:p>
            <a:pPr indent="-368300" lvl="0" marL="457200" rtl="0" algn="l">
              <a:spcBef>
                <a:spcPts val="0"/>
              </a:spcBef>
              <a:spcAft>
                <a:spcPts val="0"/>
              </a:spcAft>
              <a:buClr>
                <a:schemeClr val="dk1"/>
              </a:buClr>
              <a:buSzPts val="2200"/>
              <a:buFont typeface="Roboto"/>
              <a:buChar char="●"/>
            </a:pPr>
            <a:r>
              <a:rPr lang="en" sz="2200">
                <a:solidFill>
                  <a:schemeClr val="dk1"/>
                </a:solidFill>
                <a:latin typeface="Roboto"/>
                <a:ea typeface="Roboto"/>
                <a:cs typeface="Roboto"/>
                <a:sym typeface="Roboto"/>
              </a:rPr>
              <a:t>Talk/Document why decisions were made (it’s in the Rubric)</a:t>
            </a:r>
            <a:endParaRPr sz="2200">
              <a:solidFill>
                <a:schemeClr val="dk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30"/>
          <p:cNvPicPr preferRelativeResize="0"/>
          <p:nvPr/>
        </p:nvPicPr>
        <p:blipFill>
          <a:blip r:embed="rId3">
            <a:alphaModFix/>
          </a:blip>
          <a:stretch>
            <a:fillRect/>
          </a:stretch>
        </p:blipFill>
        <p:spPr>
          <a:xfrm>
            <a:off x="293437" y="3334684"/>
            <a:ext cx="1112925" cy="1112925"/>
          </a:xfrm>
          <a:prstGeom prst="rect">
            <a:avLst/>
          </a:prstGeom>
          <a:noFill/>
          <a:ln>
            <a:noFill/>
          </a:ln>
        </p:spPr>
      </p:pic>
      <p:sp>
        <p:nvSpPr>
          <p:cNvPr id="204" name="Google Shape;204;p30"/>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5" name="Google Shape;205;p30"/>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206" name="Google Shape;206;p30"/>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Design considerations (Cont)</a:t>
            </a:r>
            <a:endParaRPr/>
          </a:p>
        </p:txBody>
      </p:sp>
      <p:pic>
        <p:nvPicPr>
          <p:cNvPr id="207" name="Google Shape;207;p30"/>
          <p:cNvPicPr preferRelativeResize="0"/>
          <p:nvPr/>
        </p:nvPicPr>
        <p:blipFill>
          <a:blip r:embed="rId4">
            <a:alphaModFix/>
          </a:blip>
          <a:stretch>
            <a:fillRect/>
          </a:stretch>
        </p:blipFill>
        <p:spPr>
          <a:xfrm>
            <a:off x="2174700" y="3493226"/>
            <a:ext cx="900950" cy="795850"/>
          </a:xfrm>
          <a:prstGeom prst="rect">
            <a:avLst/>
          </a:prstGeom>
          <a:noFill/>
          <a:ln>
            <a:noFill/>
          </a:ln>
        </p:spPr>
      </p:pic>
      <p:sp>
        <p:nvSpPr>
          <p:cNvPr id="208" name="Google Shape;208;p30"/>
          <p:cNvSpPr txBox="1"/>
          <p:nvPr/>
        </p:nvSpPr>
        <p:spPr>
          <a:xfrm>
            <a:off x="293450" y="808225"/>
            <a:ext cx="8426400" cy="2724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Consider using two motors for attachments</a:t>
            </a:r>
            <a:endParaRPr sz="1800">
              <a:solidFill>
                <a:schemeClr val="dk1"/>
              </a:solidFill>
              <a:latin typeface="Roboto"/>
              <a:ea typeface="Roboto"/>
              <a:cs typeface="Roboto"/>
              <a:sym typeface="Roboto"/>
            </a:endParaRPr>
          </a:p>
          <a:p>
            <a:pPr indent="-349250" lvl="1" marL="914400" rtl="0" algn="l">
              <a:spcBef>
                <a:spcPts val="0"/>
              </a:spcBef>
              <a:spcAft>
                <a:spcPts val="0"/>
              </a:spcAft>
              <a:buClr>
                <a:schemeClr val="dk1"/>
              </a:buClr>
              <a:buSzPts val="1900"/>
              <a:buFont typeface="Roboto"/>
              <a:buChar char="○"/>
            </a:pPr>
            <a:r>
              <a:rPr lang="en" sz="1800">
                <a:solidFill>
                  <a:schemeClr val="dk1"/>
                </a:solidFill>
                <a:latin typeface="Roboto"/>
                <a:ea typeface="Roboto"/>
                <a:cs typeface="Roboto"/>
                <a:sym typeface="Roboto"/>
              </a:rPr>
              <a:t>I</a:t>
            </a:r>
            <a:r>
              <a:rPr lang="en" sz="1600">
                <a:solidFill>
                  <a:schemeClr val="dk1"/>
                </a:solidFill>
                <a:latin typeface="Roboto"/>
                <a:ea typeface="Roboto"/>
                <a:cs typeface="Roboto"/>
                <a:sym typeface="Roboto"/>
              </a:rPr>
              <a:t>mproves time in robot performance if two motors can do different missions in single run</a:t>
            </a:r>
            <a:endParaRPr sz="16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Use the larger motors for the attachments, you need the torque</a:t>
            </a:r>
            <a:endParaRPr sz="16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en" sz="1800">
                <a:solidFill>
                  <a:schemeClr val="dk1"/>
                </a:solidFill>
                <a:latin typeface="Roboto"/>
                <a:ea typeface="Roboto"/>
                <a:cs typeface="Roboto"/>
                <a:sym typeface="Roboto"/>
              </a:rPr>
              <a:t>Take hint from mission models</a:t>
            </a:r>
            <a:endParaRPr sz="15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Many have great gear </a:t>
            </a:r>
            <a:r>
              <a:rPr lang="en" sz="1600">
                <a:solidFill>
                  <a:schemeClr val="dk1"/>
                </a:solidFill>
                <a:latin typeface="Roboto"/>
                <a:ea typeface="Roboto"/>
                <a:cs typeface="Roboto"/>
                <a:sym typeface="Roboto"/>
              </a:rPr>
              <a:t>mechanisms which can be used in attachments</a:t>
            </a:r>
            <a:endParaRPr sz="16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For example, the worm drive from Masterpiece Season</a:t>
            </a:r>
            <a:r>
              <a:rPr i="1" lang="en" sz="1600">
                <a:solidFill>
                  <a:schemeClr val="dk1"/>
                </a:solidFill>
                <a:latin typeface="Roboto"/>
                <a:ea typeface="Roboto"/>
                <a:cs typeface="Roboto"/>
                <a:sym typeface="Roboto"/>
              </a:rPr>
              <a:t> Mission 11: Light Show</a:t>
            </a:r>
            <a:endParaRPr i="1" sz="16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YouTube</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Understand use/purpose of some specialized parts - it can simplify some attachments. examples:</a:t>
            </a:r>
            <a:endParaRPr sz="1800">
              <a:solidFill>
                <a:schemeClr val="dk1"/>
              </a:solidFill>
              <a:latin typeface="Roboto"/>
              <a:ea typeface="Roboto"/>
              <a:cs typeface="Roboto"/>
              <a:sym typeface="Roboto"/>
            </a:endParaRPr>
          </a:p>
          <a:p>
            <a:pPr indent="0" lvl="0" marL="91440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209" name="Google Shape;209;p30"/>
          <p:cNvPicPr preferRelativeResize="0"/>
          <p:nvPr/>
        </p:nvPicPr>
        <p:blipFill>
          <a:blip r:embed="rId5">
            <a:alphaModFix/>
          </a:blip>
          <a:stretch>
            <a:fillRect/>
          </a:stretch>
        </p:blipFill>
        <p:spPr>
          <a:xfrm>
            <a:off x="4641600" y="3232474"/>
            <a:ext cx="1185675" cy="1047350"/>
          </a:xfrm>
          <a:prstGeom prst="rect">
            <a:avLst/>
          </a:prstGeom>
          <a:noFill/>
          <a:ln>
            <a:noFill/>
          </a:ln>
        </p:spPr>
      </p:pic>
      <p:pic>
        <p:nvPicPr>
          <p:cNvPr id="210" name="Google Shape;210;p30"/>
          <p:cNvPicPr preferRelativeResize="0"/>
          <p:nvPr/>
        </p:nvPicPr>
        <p:blipFill>
          <a:blip r:embed="rId6">
            <a:alphaModFix/>
          </a:blip>
          <a:stretch>
            <a:fillRect/>
          </a:stretch>
        </p:blipFill>
        <p:spPr>
          <a:xfrm>
            <a:off x="6099000" y="3264609"/>
            <a:ext cx="1112925" cy="983084"/>
          </a:xfrm>
          <a:prstGeom prst="rect">
            <a:avLst/>
          </a:prstGeom>
          <a:noFill/>
          <a:ln>
            <a:noFill/>
          </a:ln>
        </p:spPr>
      </p:pic>
      <p:sp>
        <p:nvSpPr>
          <p:cNvPr id="211" name="Google Shape;211;p30"/>
          <p:cNvSpPr txBox="1"/>
          <p:nvPr/>
        </p:nvSpPr>
        <p:spPr>
          <a:xfrm>
            <a:off x="-7350" y="4171500"/>
            <a:ext cx="1714500" cy="26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dk2"/>
                </a:solidFill>
              </a:rPr>
              <a:t>Frame for Motion Translation</a:t>
            </a:r>
            <a:endParaRPr sz="1100">
              <a:solidFill>
                <a:schemeClr val="dk2"/>
              </a:solidFill>
            </a:endParaRPr>
          </a:p>
        </p:txBody>
      </p:sp>
      <p:sp>
        <p:nvSpPr>
          <p:cNvPr id="212" name="Google Shape;212;p30"/>
          <p:cNvSpPr txBox="1"/>
          <p:nvPr/>
        </p:nvSpPr>
        <p:spPr>
          <a:xfrm>
            <a:off x="1912013" y="4247700"/>
            <a:ext cx="17145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Can help to snap on Attachment </a:t>
            </a:r>
            <a:endParaRPr sz="1100">
              <a:solidFill>
                <a:schemeClr val="dk2"/>
              </a:solidFill>
            </a:endParaRPr>
          </a:p>
        </p:txBody>
      </p:sp>
      <p:sp>
        <p:nvSpPr>
          <p:cNvPr id="213" name="Google Shape;213;p30"/>
          <p:cNvSpPr txBox="1"/>
          <p:nvPr/>
        </p:nvSpPr>
        <p:spPr>
          <a:xfrm>
            <a:off x="4721407" y="4187525"/>
            <a:ext cx="26700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Friction vs non-friction can help many situations</a:t>
            </a:r>
            <a:endParaRPr sz="1100">
              <a:solidFill>
                <a:schemeClr val="dk2"/>
              </a:solidFill>
            </a:endParaRPr>
          </a:p>
        </p:txBody>
      </p:sp>
      <p:pic>
        <p:nvPicPr>
          <p:cNvPr id="214" name="Google Shape;214;p30" title="mp_mission11.jpg"/>
          <p:cNvPicPr preferRelativeResize="0"/>
          <p:nvPr/>
        </p:nvPicPr>
        <p:blipFill>
          <a:blip r:embed="rId7">
            <a:alphaModFix/>
          </a:blip>
          <a:stretch>
            <a:fillRect/>
          </a:stretch>
        </p:blipFill>
        <p:spPr>
          <a:xfrm>
            <a:off x="8338825" y="1436351"/>
            <a:ext cx="748100" cy="1648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1"/>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1" name="Google Shape;221;p31"/>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222" name="Google Shape;222;p31"/>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Simple Lifter</a:t>
            </a:r>
            <a:endParaRPr/>
          </a:p>
        </p:txBody>
      </p:sp>
      <p:pic>
        <p:nvPicPr>
          <p:cNvPr id="223" name="Google Shape;223;p31"/>
          <p:cNvPicPr preferRelativeResize="0"/>
          <p:nvPr/>
        </p:nvPicPr>
        <p:blipFill>
          <a:blip r:embed="rId3">
            <a:alphaModFix/>
          </a:blip>
          <a:stretch>
            <a:fillRect/>
          </a:stretch>
        </p:blipFill>
        <p:spPr>
          <a:xfrm>
            <a:off x="2083225" y="1009645"/>
            <a:ext cx="4543425" cy="3124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2"/>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0" name="Google Shape;230;p32"/>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231" name="Google Shape;231;p32"/>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Sample Attachments: Lift (Passive vs Motor)</a:t>
            </a:r>
            <a:endParaRPr/>
          </a:p>
        </p:txBody>
      </p:sp>
      <p:pic>
        <p:nvPicPr>
          <p:cNvPr id="232" name="Google Shape;232;p32"/>
          <p:cNvPicPr preferRelativeResize="0"/>
          <p:nvPr/>
        </p:nvPicPr>
        <p:blipFill>
          <a:blip r:embed="rId3">
            <a:alphaModFix/>
          </a:blip>
          <a:stretch>
            <a:fillRect/>
          </a:stretch>
        </p:blipFill>
        <p:spPr>
          <a:xfrm>
            <a:off x="3382650" y="983462"/>
            <a:ext cx="3053499" cy="3491200"/>
          </a:xfrm>
          <a:prstGeom prst="rect">
            <a:avLst/>
          </a:prstGeom>
          <a:noFill/>
          <a:ln>
            <a:noFill/>
          </a:ln>
        </p:spPr>
      </p:pic>
      <p:pic>
        <p:nvPicPr>
          <p:cNvPr id="233" name="Google Shape;233;p32"/>
          <p:cNvPicPr preferRelativeResize="0"/>
          <p:nvPr/>
        </p:nvPicPr>
        <p:blipFill>
          <a:blip r:embed="rId4">
            <a:alphaModFix/>
          </a:blip>
          <a:stretch>
            <a:fillRect/>
          </a:stretch>
        </p:blipFill>
        <p:spPr>
          <a:xfrm>
            <a:off x="200024" y="1030109"/>
            <a:ext cx="3182625" cy="3581615"/>
          </a:xfrm>
          <a:prstGeom prst="rect">
            <a:avLst/>
          </a:prstGeom>
          <a:noFill/>
          <a:ln>
            <a:noFill/>
          </a:ln>
        </p:spPr>
      </p:pic>
      <p:pic>
        <p:nvPicPr>
          <p:cNvPr id="234" name="Google Shape;234;p32" title="IMG_5048_sm.jpg"/>
          <p:cNvPicPr preferRelativeResize="0"/>
          <p:nvPr/>
        </p:nvPicPr>
        <p:blipFill rotWithShape="1">
          <a:blip r:embed="rId5">
            <a:alphaModFix/>
          </a:blip>
          <a:srcRect b="0" l="0" r="0" t="0"/>
          <a:stretch/>
        </p:blipFill>
        <p:spPr>
          <a:xfrm>
            <a:off x="6550450" y="902800"/>
            <a:ext cx="2178076" cy="3097702"/>
          </a:xfrm>
          <a:prstGeom prst="rect">
            <a:avLst/>
          </a:prstGeom>
          <a:noFill/>
          <a:ln>
            <a:noFill/>
          </a:ln>
        </p:spPr>
      </p:pic>
      <p:sp>
        <p:nvSpPr>
          <p:cNvPr id="235" name="Google Shape;235;p32"/>
          <p:cNvSpPr txBox="1"/>
          <p:nvPr/>
        </p:nvSpPr>
        <p:spPr>
          <a:xfrm>
            <a:off x="6391275" y="4057650"/>
            <a:ext cx="2448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2"/>
                </a:solidFill>
              </a:rPr>
              <a:t>Derived from </a:t>
            </a:r>
            <a:r>
              <a:rPr b="1" i="1" lang="en" sz="1200">
                <a:solidFill>
                  <a:schemeClr val="dk2"/>
                </a:solidFill>
              </a:rPr>
              <a:t>Mission 11: Light Show </a:t>
            </a:r>
            <a:r>
              <a:rPr b="1" lang="en" sz="1200">
                <a:solidFill>
                  <a:schemeClr val="dk2"/>
                </a:solidFill>
              </a:rPr>
              <a:t>in Masterpiece Season</a:t>
            </a:r>
            <a:endParaRPr b="1" sz="12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3"/>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2" name="Google Shape;242;p33"/>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243" name="Google Shape;243;p33"/>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Alternative Motor Mount and Attachment</a:t>
            </a:r>
            <a:endParaRPr/>
          </a:p>
        </p:txBody>
      </p:sp>
      <p:pic>
        <p:nvPicPr>
          <p:cNvPr id="244" name="Google Shape;244;p33" title="wing_attachment_rev3.png"/>
          <p:cNvPicPr preferRelativeResize="0"/>
          <p:nvPr/>
        </p:nvPicPr>
        <p:blipFill>
          <a:blip r:embed="rId3">
            <a:alphaModFix/>
          </a:blip>
          <a:stretch>
            <a:fillRect/>
          </a:stretch>
        </p:blipFill>
        <p:spPr>
          <a:xfrm>
            <a:off x="5149406" y="1405453"/>
            <a:ext cx="3662076" cy="2746550"/>
          </a:xfrm>
          <a:prstGeom prst="rect">
            <a:avLst/>
          </a:prstGeom>
          <a:noFill/>
          <a:ln>
            <a:noFill/>
          </a:ln>
        </p:spPr>
      </p:pic>
      <p:pic>
        <p:nvPicPr>
          <p:cNvPr id="245" name="Google Shape;245;p33" title="Gen3_Robot_Front_Top_Attach_rev18.png"/>
          <p:cNvPicPr preferRelativeResize="0"/>
          <p:nvPr/>
        </p:nvPicPr>
        <p:blipFill>
          <a:blip r:embed="rId4">
            <a:alphaModFix/>
          </a:blip>
          <a:stretch>
            <a:fillRect/>
          </a:stretch>
        </p:blipFill>
        <p:spPr>
          <a:xfrm>
            <a:off x="469125" y="983433"/>
            <a:ext cx="4787456" cy="359059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2" name="Google Shape;252;p34"/>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253" name="Google Shape;253;p34"/>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Gear Ratios/Torque</a:t>
            </a:r>
            <a:endParaRPr/>
          </a:p>
        </p:txBody>
      </p:sp>
      <p:pic>
        <p:nvPicPr>
          <p:cNvPr id="254" name="Google Shape;254;p34"/>
          <p:cNvPicPr preferRelativeResize="0"/>
          <p:nvPr/>
        </p:nvPicPr>
        <p:blipFill>
          <a:blip r:embed="rId3">
            <a:alphaModFix/>
          </a:blip>
          <a:stretch>
            <a:fillRect/>
          </a:stretch>
        </p:blipFill>
        <p:spPr>
          <a:xfrm>
            <a:off x="152400" y="998045"/>
            <a:ext cx="8839202" cy="2857641"/>
          </a:xfrm>
          <a:prstGeom prst="rect">
            <a:avLst/>
          </a:prstGeom>
          <a:noFill/>
          <a:ln>
            <a:noFill/>
          </a:ln>
        </p:spPr>
      </p:pic>
      <p:sp>
        <p:nvSpPr>
          <p:cNvPr id="255" name="Google Shape;255;p34"/>
          <p:cNvSpPr txBox="1"/>
          <p:nvPr/>
        </p:nvSpPr>
        <p:spPr>
          <a:xfrm>
            <a:off x="762300" y="3816250"/>
            <a:ext cx="76194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The small and large Prime motors have different torques</a:t>
            </a:r>
            <a:endParaRPr sz="20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Talk/Document why you used certain gears (it’s in the Rubric)</a:t>
            </a:r>
            <a:endParaRPr sz="2000">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2" name="Google Shape;262;p35"/>
          <p:cNvSpPr txBox="1"/>
          <p:nvPr>
            <p:ph idx="12" type="sldNum"/>
          </p:nvPr>
        </p:nvSpPr>
        <p:spPr>
          <a:xfrm>
            <a:off x="8537117" y="4157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263" name="Google Shape;263;p35"/>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Parts</a:t>
            </a:r>
            <a:endParaRPr/>
          </a:p>
        </p:txBody>
      </p:sp>
      <p:pic>
        <p:nvPicPr>
          <p:cNvPr id="264" name="Google Shape;264;p35"/>
          <p:cNvPicPr preferRelativeResize="0"/>
          <p:nvPr/>
        </p:nvPicPr>
        <p:blipFill>
          <a:blip r:embed="rId3">
            <a:alphaModFix/>
          </a:blip>
          <a:stretch>
            <a:fillRect/>
          </a:stretch>
        </p:blipFill>
        <p:spPr>
          <a:xfrm>
            <a:off x="6370750" y="2602064"/>
            <a:ext cx="2018350" cy="2018324"/>
          </a:xfrm>
          <a:prstGeom prst="rect">
            <a:avLst/>
          </a:prstGeom>
          <a:noFill/>
          <a:ln>
            <a:noFill/>
          </a:ln>
        </p:spPr>
      </p:pic>
      <p:pic>
        <p:nvPicPr>
          <p:cNvPr id="265" name="Google Shape;265;p35"/>
          <p:cNvPicPr preferRelativeResize="0"/>
          <p:nvPr/>
        </p:nvPicPr>
        <p:blipFill>
          <a:blip r:embed="rId4">
            <a:alphaModFix/>
          </a:blip>
          <a:stretch>
            <a:fillRect/>
          </a:stretch>
        </p:blipFill>
        <p:spPr>
          <a:xfrm>
            <a:off x="1003101" y="3094802"/>
            <a:ext cx="2077175" cy="1383622"/>
          </a:xfrm>
          <a:prstGeom prst="rect">
            <a:avLst/>
          </a:prstGeom>
          <a:noFill/>
          <a:ln>
            <a:noFill/>
          </a:ln>
        </p:spPr>
      </p:pic>
      <p:pic>
        <p:nvPicPr>
          <p:cNvPr id="266" name="Google Shape;266;p35"/>
          <p:cNvPicPr preferRelativeResize="0"/>
          <p:nvPr/>
        </p:nvPicPr>
        <p:blipFill>
          <a:blip r:embed="rId5">
            <a:alphaModFix/>
          </a:blip>
          <a:stretch>
            <a:fillRect/>
          </a:stretch>
        </p:blipFill>
        <p:spPr>
          <a:xfrm>
            <a:off x="3923100" y="2491525"/>
            <a:ext cx="1986900" cy="1986900"/>
          </a:xfrm>
          <a:prstGeom prst="rect">
            <a:avLst/>
          </a:prstGeom>
          <a:noFill/>
          <a:ln>
            <a:noFill/>
          </a:ln>
        </p:spPr>
      </p:pic>
      <p:sp>
        <p:nvSpPr>
          <p:cNvPr id="267" name="Google Shape;267;p35"/>
          <p:cNvSpPr txBox="1"/>
          <p:nvPr/>
        </p:nvSpPr>
        <p:spPr>
          <a:xfrm>
            <a:off x="263050" y="1033450"/>
            <a:ext cx="8690400" cy="2141700"/>
          </a:xfrm>
          <a:prstGeom prst="rect">
            <a:avLst/>
          </a:prstGeom>
          <a:noFill/>
          <a:ln>
            <a:noFill/>
          </a:ln>
        </p:spPr>
        <p:txBody>
          <a:bodyPr anchorCtr="0" anchor="t" bIns="45700" lIns="45700" spcFirstLastPara="1" rIns="45700" wrap="square" tIns="45700">
            <a:noAutofit/>
          </a:bodyPr>
          <a:lstStyle/>
          <a:p>
            <a:pPr indent="-336550" lvl="0" marL="457200" rtl="0" algn="l">
              <a:spcBef>
                <a:spcPts val="0"/>
              </a:spcBef>
              <a:spcAft>
                <a:spcPts val="0"/>
              </a:spcAft>
              <a:buClr>
                <a:srgbClr val="000000"/>
              </a:buClr>
              <a:buSzPts val="1700"/>
              <a:buFont typeface="Roboto"/>
              <a:buChar char="●"/>
            </a:pPr>
            <a:r>
              <a:rPr lang="en" sz="1700">
                <a:latin typeface="Roboto"/>
                <a:ea typeface="Roboto"/>
                <a:cs typeface="Roboto"/>
                <a:sym typeface="Roboto"/>
              </a:rPr>
              <a:t>Ideally enough parts for two complete robots + all attachments</a:t>
            </a:r>
            <a:endParaRPr sz="1700">
              <a:latin typeface="Roboto"/>
              <a:ea typeface="Roboto"/>
              <a:cs typeface="Roboto"/>
              <a:sym typeface="Roboto"/>
            </a:endParaRPr>
          </a:p>
          <a:p>
            <a:pPr indent="-336550" lvl="0" marL="457200" rtl="0" algn="l">
              <a:spcBef>
                <a:spcPts val="0"/>
              </a:spcBef>
              <a:spcAft>
                <a:spcPts val="0"/>
              </a:spcAft>
              <a:buClr>
                <a:srgbClr val="000000"/>
              </a:buClr>
              <a:buSzPts val="1700"/>
              <a:buFont typeface="Roboto"/>
              <a:buChar char="●"/>
            </a:pPr>
            <a:r>
              <a:rPr lang="en" sz="1700">
                <a:latin typeface="Roboto"/>
                <a:ea typeface="Roboto"/>
                <a:cs typeface="Roboto"/>
                <a:sym typeface="Roboto"/>
              </a:rPr>
              <a:t>LEGO</a:t>
            </a:r>
            <a:r>
              <a:rPr lang="en" sz="1700">
                <a:latin typeface="Roboto"/>
                <a:ea typeface="Roboto"/>
                <a:cs typeface="Roboto"/>
                <a:sym typeface="Roboto"/>
              </a:rPr>
              <a:t> Pick a Brick: https://www.</a:t>
            </a:r>
            <a:r>
              <a:rPr lang="en" sz="1700">
                <a:latin typeface="Roboto"/>
                <a:ea typeface="Roboto"/>
                <a:cs typeface="Roboto"/>
                <a:sym typeface="Roboto"/>
              </a:rPr>
              <a:t>LEGO</a:t>
            </a:r>
            <a:r>
              <a:rPr lang="en" sz="1700">
                <a:latin typeface="Roboto"/>
                <a:ea typeface="Roboto"/>
                <a:cs typeface="Roboto"/>
                <a:sym typeface="Roboto"/>
              </a:rPr>
              <a:t>.com/en-us/pick-and-build/pick-a-brick</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Brick Owl: https://www.brickowl.com/us/</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Careful with Amazon, counterfeit parts</a:t>
            </a:r>
            <a:endParaRPr sz="1700">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Previous FLL Challenge models: </a:t>
            </a:r>
            <a:endParaRPr sz="1700">
              <a:solidFill>
                <a:schemeClr val="dk1"/>
              </a:solidFill>
              <a:latin typeface="Roboto"/>
              <a:ea typeface="Roboto"/>
              <a:cs typeface="Roboto"/>
              <a:sym typeface="Roboto"/>
            </a:endParaRPr>
          </a:p>
          <a:p>
            <a:pPr indent="-336550" lvl="1" marL="914400" rtl="0" algn="l">
              <a:spcBef>
                <a:spcPts val="0"/>
              </a:spcBef>
              <a:spcAft>
                <a:spcPts val="0"/>
              </a:spcAft>
              <a:buClr>
                <a:schemeClr val="dk1"/>
              </a:buClr>
              <a:buSzPts val="1700"/>
              <a:buFont typeface="Roboto"/>
              <a:buChar char="○"/>
            </a:pPr>
            <a:r>
              <a:rPr lang="en" sz="1700" u="sng">
                <a:solidFill>
                  <a:schemeClr val="hlink"/>
                </a:solidFill>
                <a:latin typeface="Roboto"/>
                <a:ea typeface="Roboto"/>
                <a:cs typeface="Roboto"/>
                <a:sym typeface="Roboto"/>
                <a:hlinkClick r:id="rId6"/>
              </a:rPr>
              <a:t>https://andymark.com/collections/first-LEGO-league</a:t>
            </a:r>
            <a:r>
              <a:rPr lang="en" sz="1700">
                <a:solidFill>
                  <a:schemeClr val="dk1"/>
                </a:solidFill>
                <a:latin typeface="Roboto"/>
                <a:ea typeface="Roboto"/>
                <a:cs typeface="Roboto"/>
                <a:sym typeface="Roboto"/>
              </a:rPr>
              <a:t> </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List of possible parts: </a:t>
            </a:r>
            <a:r>
              <a:rPr lang="en" sz="1700" u="sng">
                <a:solidFill>
                  <a:schemeClr val="hlink"/>
                </a:solidFill>
                <a:latin typeface="Roboto"/>
                <a:ea typeface="Roboto"/>
                <a:cs typeface="Roboto"/>
                <a:sym typeface="Roboto"/>
                <a:hlinkClick r:id="rId7"/>
              </a:rPr>
              <a:t>https://brickarchitect.com/parts/</a:t>
            </a:r>
            <a:r>
              <a:rPr lang="en" sz="1700">
                <a:latin typeface="Roboto"/>
                <a:ea typeface="Roboto"/>
                <a:cs typeface="Roboto"/>
                <a:sym typeface="Roboto"/>
              </a:rPr>
              <a:t> </a:t>
            </a:r>
            <a:endParaRPr sz="1700">
              <a:latin typeface="Roboto"/>
              <a:ea typeface="Roboto"/>
              <a:cs typeface="Roboto"/>
              <a:sym typeface="Roboto"/>
            </a:endParaRPr>
          </a:p>
          <a:p>
            <a:pPr indent="0" lvl="0" marL="0" rtl="0" algn="l">
              <a:spcBef>
                <a:spcPts val="0"/>
              </a:spcBef>
              <a:spcAft>
                <a:spcPts val="0"/>
              </a:spcAft>
              <a:buNone/>
            </a:pPr>
            <a:r>
              <a:t/>
            </a:r>
            <a:endParaRPr sz="1700">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8"/>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 name="Google Shape;81;p18"/>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Goal &amp; Agenda</a:t>
            </a:r>
            <a:endParaRPr/>
          </a:p>
        </p:txBody>
      </p:sp>
      <p:sp>
        <p:nvSpPr>
          <p:cNvPr id="82" name="Google Shape;82;p18"/>
          <p:cNvSpPr txBox="1"/>
          <p:nvPr/>
        </p:nvSpPr>
        <p:spPr>
          <a:xfrm>
            <a:off x="293450" y="813603"/>
            <a:ext cx="8512800" cy="3766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Char char="●"/>
            </a:pPr>
            <a:r>
              <a:rPr lang="en" sz="2400">
                <a:solidFill>
                  <a:schemeClr val="dk1"/>
                </a:solidFill>
              </a:rPr>
              <a:t>Goal: </a:t>
            </a:r>
            <a:endParaRPr sz="24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Provide a Framework to succeed in Robot Games</a:t>
            </a:r>
            <a:endParaRPr sz="22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Agenda</a:t>
            </a:r>
            <a:endParaRPr sz="24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Robot Design Thoughts</a:t>
            </a:r>
            <a:endParaRPr sz="22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Attachments</a:t>
            </a:r>
            <a:endParaRPr sz="22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Parts</a:t>
            </a:r>
            <a:endParaRPr sz="22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Code</a:t>
            </a:r>
            <a:endParaRPr sz="22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Competition Day</a:t>
            </a:r>
            <a:endParaRPr sz="2200">
              <a:solidFill>
                <a:schemeClr val="dk1"/>
              </a:solidFill>
            </a:endParaRPr>
          </a:p>
          <a:p>
            <a:pPr indent="-361950" lvl="2" marL="1371600" rtl="0" algn="l">
              <a:spcBef>
                <a:spcPts val="0"/>
              </a:spcBef>
              <a:spcAft>
                <a:spcPts val="0"/>
              </a:spcAft>
              <a:buClr>
                <a:schemeClr val="dk1"/>
              </a:buClr>
              <a:buSzPts val="2100"/>
              <a:buChar char="■"/>
            </a:pPr>
            <a:r>
              <a:rPr lang="en" sz="2100">
                <a:solidFill>
                  <a:schemeClr val="dk1"/>
                </a:solidFill>
              </a:rPr>
              <a:t>Games</a:t>
            </a:r>
            <a:endParaRPr sz="2100">
              <a:solidFill>
                <a:schemeClr val="dk1"/>
              </a:solidFill>
            </a:endParaRPr>
          </a:p>
          <a:p>
            <a:pPr indent="-361950" lvl="2" marL="1371600" rtl="0" algn="l">
              <a:spcBef>
                <a:spcPts val="0"/>
              </a:spcBef>
              <a:spcAft>
                <a:spcPts val="0"/>
              </a:spcAft>
              <a:buClr>
                <a:schemeClr val="dk1"/>
              </a:buClr>
              <a:buSzPts val="2100"/>
              <a:buChar char="■"/>
            </a:pPr>
            <a:r>
              <a:rPr lang="en" sz="2100">
                <a:solidFill>
                  <a:schemeClr val="dk1"/>
                </a:solidFill>
              </a:rPr>
              <a:t>Presentation</a:t>
            </a:r>
            <a:endParaRPr sz="21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Final thoughts</a:t>
            </a:r>
            <a:endParaRPr sz="2200">
              <a:solidFill>
                <a:schemeClr val="dk1"/>
              </a:solidFill>
            </a:endParaRPr>
          </a:p>
        </p:txBody>
      </p:sp>
      <p:sp>
        <p:nvSpPr>
          <p:cNvPr id="83" name="Google Shape;83;p18"/>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6"/>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4" name="Google Shape;274;p36"/>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275" name="Google Shape;275;p36"/>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LEGO Spike vs Pybricks</a:t>
            </a:r>
            <a:endParaRPr/>
          </a:p>
        </p:txBody>
      </p:sp>
      <p:sp>
        <p:nvSpPr>
          <p:cNvPr id="276" name="Google Shape;276;p36"/>
          <p:cNvSpPr txBox="1"/>
          <p:nvPr/>
        </p:nvSpPr>
        <p:spPr>
          <a:xfrm>
            <a:off x="293450" y="960625"/>
            <a:ext cx="8221800" cy="36492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LEGO Blocks</a:t>
            </a:r>
            <a:endParaRPr sz="17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Default option</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Works on iPad and Laptops</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Easy to learn</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Does everything needed</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LEGO</a:t>
            </a:r>
            <a:r>
              <a:rPr lang="en" sz="1500">
                <a:solidFill>
                  <a:schemeClr val="dk1"/>
                </a:solidFill>
                <a:latin typeface="Roboto"/>
                <a:ea typeface="Roboto"/>
                <a:cs typeface="Roboto"/>
                <a:sym typeface="Roboto"/>
              </a:rPr>
              <a:t>’s Python does not support libraries, uses a proprietary file format, and is poorly documented</a:t>
            </a:r>
            <a:endParaRPr sz="15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Pybricks </a:t>
            </a:r>
            <a:r>
              <a:rPr lang="en" sz="1500">
                <a:solidFill>
                  <a:schemeClr val="dk1"/>
                </a:solidFill>
                <a:latin typeface="Roboto"/>
                <a:ea typeface="Roboto"/>
                <a:cs typeface="Roboto"/>
                <a:sym typeface="Roboto"/>
              </a:rPr>
              <a:t>(see other conference presentation for more info)</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3rd Party/Open Source Python library</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Codes in Python, longer learning curve</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Has Block Code version which costs money, Python version is free</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Code can be simple or complicated</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Can be as </a:t>
            </a:r>
            <a:r>
              <a:rPr lang="en" sz="1500">
                <a:solidFill>
                  <a:schemeClr val="dk1"/>
                </a:solidFill>
                <a:latin typeface="Roboto"/>
                <a:ea typeface="Roboto"/>
                <a:cs typeface="Roboto"/>
                <a:sym typeface="Roboto"/>
              </a:rPr>
              <a:t>nuanced</a:t>
            </a:r>
            <a:r>
              <a:rPr lang="en" sz="1500">
                <a:solidFill>
                  <a:schemeClr val="dk1"/>
                </a:solidFill>
                <a:latin typeface="Roboto"/>
                <a:ea typeface="Roboto"/>
                <a:cs typeface="Roboto"/>
                <a:sym typeface="Roboto"/>
              </a:rPr>
              <a:t> or as simple as you need it to be</a:t>
            </a:r>
            <a:endParaRPr sz="1500">
              <a:solidFill>
                <a:schemeClr val="dk1"/>
              </a:solidFill>
              <a:latin typeface="Roboto"/>
              <a:ea typeface="Roboto"/>
              <a:cs typeface="Roboto"/>
              <a:sym typeface="Roboto"/>
            </a:endParaRPr>
          </a:p>
          <a:p>
            <a:pPr indent="-317500" lvl="2" marL="13716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More finite control over motors and has built in gyro functions</a:t>
            </a:r>
            <a:endParaRPr>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Talk about it, especially if you used Pybricks (it’s in the Rubric)</a:t>
            </a:r>
            <a:endParaRPr sz="1700">
              <a:solidFill>
                <a:schemeClr val="dk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7"/>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3" name="Google Shape;283;p37"/>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284" name="Google Shape;284;p37"/>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Code Management</a:t>
            </a:r>
            <a:endParaRPr/>
          </a:p>
        </p:txBody>
      </p:sp>
      <p:sp>
        <p:nvSpPr>
          <p:cNvPr id="285" name="Google Shape;285;p37"/>
          <p:cNvSpPr txBox="1"/>
          <p:nvPr/>
        </p:nvSpPr>
        <p:spPr>
          <a:xfrm>
            <a:off x="293450" y="960625"/>
            <a:ext cx="8221800" cy="3730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Whatever works..(but </a:t>
            </a:r>
            <a:r>
              <a:rPr b="1" lang="en" sz="1800">
                <a:solidFill>
                  <a:schemeClr val="dk1"/>
                </a:solidFill>
                <a:latin typeface="Roboto"/>
                <a:ea typeface="Roboto"/>
                <a:cs typeface="Roboto"/>
                <a:sym typeface="Roboto"/>
              </a:rPr>
              <a:t>do it; you will need it</a:t>
            </a:r>
            <a:r>
              <a:rPr lang="en" sz="1800">
                <a:solidFill>
                  <a:schemeClr val="dk1"/>
                </a:solidFill>
                <a:latin typeface="Roboto"/>
                <a:ea typeface="Roboto"/>
                <a:cs typeface="Roboto"/>
                <a:sym typeface="Roboto"/>
              </a:rPr>
              <a:t>)</a:t>
            </a:r>
            <a:endParaRPr sz="18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Google Drive/MIcrosoft OneDrive</a:t>
            </a:r>
            <a:endParaRPr sz="16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USB Sticks</a:t>
            </a:r>
            <a:endParaRPr sz="16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Labeling file version by name (e.g., mission1_rev1.py, mission1_rev2.py)</a:t>
            </a:r>
            <a:endParaRPr sz="16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Git (Github, Bitbucket, Gitlab, etc…)</a:t>
            </a:r>
            <a:endParaRPr sz="16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We used Github</a:t>
            </a:r>
            <a:endParaRPr sz="18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Coded in Python (text based)</a:t>
            </a:r>
            <a:endParaRPr sz="16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Team used Visual Code to write code</a:t>
            </a:r>
            <a:endParaRPr sz="1600">
              <a:solidFill>
                <a:schemeClr val="dk1"/>
              </a:solidFill>
              <a:latin typeface="Roboto"/>
              <a:ea typeface="Roboto"/>
              <a:cs typeface="Roboto"/>
              <a:sym typeface="Roboto"/>
            </a:endParaRPr>
          </a:p>
          <a:p>
            <a:pPr indent="-323850" lvl="2" marL="13716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Easily supports GitHub integration</a:t>
            </a:r>
            <a:endParaRPr sz="15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Performed basic commit, push and pull.  Some branching</a:t>
            </a:r>
            <a:endParaRPr sz="16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Coach worked with team to resolve merge conflicts.</a:t>
            </a:r>
            <a:endParaRPr sz="16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Github concept of Issues were used to manage Mission documentation (and sharing)</a:t>
            </a:r>
            <a:endParaRPr sz="16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Talk about it (it’s in the Rubric)</a:t>
            </a:r>
            <a:endParaRPr sz="1800">
              <a:solidFill>
                <a:schemeClr val="dk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8"/>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2" name="Google Shape;292;p38"/>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293" name="Google Shape;293;p38"/>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Robot Games Competition Day</a:t>
            </a:r>
            <a:endParaRPr/>
          </a:p>
        </p:txBody>
      </p:sp>
      <p:sp>
        <p:nvSpPr>
          <p:cNvPr id="294" name="Google Shape;294;p38"/>
          <p:cNvSpPr txBox="1"/>
          <p:nvPr/>
        </p:nvSpPr>
        <p:spPr>
          <a:xfrm>
            <a:off x="293450" y="776929"/>
            <a:ext cx="8753100" cy="34716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Typically have practice </a:t>
            </a:r>
            <a:r>
              <a:rPr lang="en" sz="1700">
                <a:solidFill>
                  <a:schemeClr val="dk1"/>
                </a:solidFill>
                <a:latin typeface="Roboto"/>
                <a:ea typeface="Roboto"/>
                <a:cs typeface="Roboto"/>
                <a:sym typeface="Roboto"/>
              </a:rPr>
              <a:t>tables</a:t>
            </a:r>
            <a:r>
              <a:rPr lang="en" sz="1700">
                <a:solidFill>
                  <a:schemeClr val="dk1"/>
                </a:solidFill>
                <a:latin typeface="Roboto"/>
                <a:ea typeface="Roboto"/>
                <a:cs typeface="Roboto"/>
                <a:sym typeface="Roboto"/>
              </a:rPr>
              <a:t> setup, you sign up for them, rules vary</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Typically one Practice Competition</a:t>
            </a:r>
            <a:endParaRPr sz="17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Done on the Competition Tables</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Everything exactly like the actual competition, but score doesn’t count</a:t>
            </a:r>
            <a:endParaRPr sz="15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Three actual competition runs</a:t>
            </a:r>
            <a:endParaRPr sz="17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Highest score counts (tiebreakers are next highest </a:t>
            </a:r>
            <a:r>
              <a:rPr lang="en" sz="1500">
                <a:solidFill>
                  <a:schemeClr val="dk1"/>
                </a:solidFill>
                <a:latin typeface="Roboto"/>
                <a:ea typeface="Roboto"/>
                <a:cs typeface="Roboto"/>
                <a:sym typeface="Roboto"/>
              </a:rPr>
              <a:t>score</a:t>
            </a:r>
            <a:r>
              <a:rPr lang="en" sz="1500">
                <a:solidFill>
                  <a:schemeClr val="dk1"/>
                </a:solidFill>
                <a:latin typeface="Roboto"/>
                <a:ea typeface="Roboto"/>
                <a:cs typeface="Roboto"/>
                <a:sym typeface="Roboto"/>
              </a:rPr>
              <a:t>).</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Rules are up to two people on each side (4 members), members can swap in</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No laptops/bluetooth at </a:t>
            </a:r>
            <a:r>
              <a:rPr lang="en" sz="1500">
                <a:solidFill>
                  <a:schemeClr val="dk1"/>
                </a:solidFill>
                <a:latin typeface="Roboto"/>
                <a:ea typeface="Roboto"/>
                <a:cs typeface="Roboto"/>
                <a:sym typeface="Roboto"/>
              </a:rPr>
              <a:t>competition</a:t>
            </a:r>
            <a:r>
              <a:rPr lang="en" sz="1500">
                <a:solidFill>
                  <a:schemeClr val="dk1"/>
                </a:solidFill>
                <a:latin typeface="Roboto"/>
                <a:ea typeface="Roboto"/>
                <a:cs typeface="Roboto"/>
                <a:sym typeface="Roboto"/>
              </a:rPr>
              <a:t> table</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Only one robot allowed at </a:t>
            </a:r>
            <a:r>
              <a:rPr lang="en" sz="1500">
                <a:solidFill>
                  <a:schemeClr val="dk1"/>
                </a:solidFill>
                <a:latin typeface="Roboto"/>
                <a:ea typeface="Roboto"/>
                <a:cs typeface="Roboto"/>
                <a:sym typeface="Roboto"/>
              </a:rPr>
              <a:t>competition</a:t>
            </a:r>
            <a:r>
              <a:rPr lang="en" sz="1500">
                <a:solidFill>
                  <a:schemeClr val="dk1"/>
                </a:solidFill>
                <a:latin typeface="Roboto"/>
                <a:ea typeface="Roboto"/>
                <a:cs typeface="Roboto"/>
                <a:sym typeface="Roboto"/>
              </a:rPr>
              <a:t> table, can bring back-up robot to competition</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b="1" lang="en" sz="1500">
                <a:solidFill>
                  <a:schemeClr val="dk1"/>
                </a:solidFill>
                <a:latin typeface="Roboto"/>
                <a:ea typeface="Roboto"/>
                <a:cs typeface="Roboto"/>
                <a:sym typeface="Roboto"/>
              </a:rPr>
              <a:t>Verify the table is </a:t>
            </a:r>
            <a:r>
              <a:rPr b="1" lang="en" sz="1500">
                <a:solidFill>
                  <a:schemeClr val="dk1"/>
                </a:solidFill>
                <a:latin typeface="Roboto"/>
                <a:ea typeface="Roboto"/>
                <a:cs typeface="Roboto"/>
                <a:sym typeface="Roboto"/>
              </a:rPr>
              <a:t>set up</a:t>
            </a:r>
            <a:r>
              <a:rPr b="1" lang="en" sz="1500">
                <a:solidFill>
                  <a:schemeClr val="dk1"/>
                </a:solidFill>
                <a:latin typeface="Roboto"/>
                <a:ea typeface="Roboto"/>
                <a:cs typeface="Roboto"/>
                <a:sym typeface="Roboto"/>
              </a:rPr>
              <a:t> correct, practice this!</a:t>
            </a:r>
            <a:endParaRPr b="1" sz="15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Know the rules</a:t>
            </a:r>
            <a:endParaRPr sz="17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No rule forbids robot interacting</a:t>
            </a:r>
            <a:br>
              <a:rPr lang="en" sz="1500">
                <a:solidFill>
                  <a:schemeClr val="dk1"/>
                </a:solidFill>
                <a:latin typeface="Roboto"/>
                <a:ea typeface="Roboto"/>
                <a:cs typeface="Roboto"/>
                <a:sym typeface="Roboto"/>
              </a:rPr>
            </a:br>
            <a:r>
              <a:rPr lang="en" sz="1500">
                <a:solidFill>
                  <a:schemeClr val="dk1"/>
                </a:solidFill>
                <a:latin typeface="Roboto"/>
                <a:ea typeface="Roboto"/>
                <a:cs typeface="Roboto"/>
                <a:sym typeface="Roboto"/>
              </a:rPr>
              <a:t>mission model while in home area</a:t>
            </a:r>
            <a:endParaRPr sz="1500">
              <a:solidFill>
                <a:schemeClr val="dk1"/>
              </a:solidFill>
              <a:latin typeface="Roboto"/>
              <a:ea typeface="Roboto"/>
              <a:cs typeface="Roboto"/>
              <a:sym typeface="Roboto"/>
            </a:endParaRPr>
          </a:p>
          <a:p>
            <a:pPr indent="-323850" lvl="1" marL="9144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Use Gracious Professionalism in </a:t>
            </a:r>
            <a:br>
              <a:rPr lang="en" sz="1500">
                <a:solidFill>
                  <a:schemeClr val="dk1"/>
                </a:solidFill>
                <a:latin typeface="Roboto"/>
                <a:ea typeface="Roboto"/>
                <a:cs typeface="Roboto"/>
                <a:sym typeface="Roboto"/>
              </a:rPr>
            </a:br>
            <a:r>
              <a:rPr lang="en" sz="1500">
                <a:solidFill>
                  <a:schemeClr val="dk1"/>
                </a:solidFill>
                <a:latin typeface="Roboto"/>
                <a:ea typeface="Roboto"/>
                <a:cs typeface="Roboto"/>
                <a:sym typeface="Roboto"/>
              </a:rPr>
              <a:t>arguing the rules and scores with referee</a:t>
            </a:r>
            <a:endParaRPr sz="1500">
              <a:solidFill>
                <a:schemeClr val="dk1"/>
              </a:solidFill>
              <a:latin typeface="Roboto"/>
              <a:ea typeface="Roboto"/>
              <a:cs typeface="Roboto"/>
              <a:sym typeface="Roboto"/>
            </a:endParaRPr>
          </a:p>
        </p:txBody>
      </p:sp>
      <p:pic>
        <p:nvPicPr>
          <p:cNvPr id="295" name="Google Shape;295;p38"/>
          <p:cNvPicPr preferRelativeResize="0"/>
          <p:nvPr/>
        </p:nvPicPr>
        <p:blipFill>
          <a:blip r:embed="rId3">
            <a:alphaModFix/>
          </a:blip>
          <a:stretch>
            <a:fillRect/>
          </a:stretch>
        </p:blipFill>
        <p:spPr>
          <a:xfrm>
            <a:off x="4898075" y="3261979"/>
            <a:ext cx="4055425" cy="13207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9"/>
          <p:cNvPicPr preferRelativeResize="0"/>
          <p:nvPr/>
        </p:nvPicPr>
        <p:blipFill>
          <a:blip r:embed="rId3">
            <a:alphaModFix/>
          </a:blip>
          <a:stretch>
            <a:fillRect/>
          </a:stretch>
        </p:blipFill>
        <p:spPr>
          <a:xfrm>
            <a:off x="5792300" y="2571750"/>
            <a:ext cx="3095325" cy="1325375"/>
          </a:xfrm>
          <a:prstGeom prst="rect">
            <a:avLst/>
          </a:prstGeom>
          <a:noFill/>
          <a:ln>
            <a:noFill/>
          </a:ln>
        </p:spPr>
      </p:pic>
      <p:sp>
        <p:nvSpPr>
          <p:cNvPr id="302" name="Google Shape;302;p39"/>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3" name="Google Shape;303;p39"/>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304" name="Google Shape;304;p39"/>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Robot Design Presentation</a:t>
            </a:r>
            <a:endParaRPr/>
          </a:p>
        </p:txBody>
      </p:sp>
      <p:sp>
        <p:nvSpPr>
          <p:cNvPr id="305" name="Google Shape;305;p39"/>
          <p:cNvSpPr txBox="1"/>
          <p:nvPr/>
        </p:nvSpPr>
        <p:spPr>
          <a:xfrm>
            <a:off x="263050" y="869150"/>
            <a:ext cx="5636100" cy="3742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Understand the Rubric</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We split all missions to all team members</a:t>
            </a:r>
            <a:r>
              <a:rPr lang="en" sz="1800">
                <a:solidFill>
                  <a:schemeClr val="dk1"/>
                </a:solidFill>
                <a:latin typeface="Roboto"/>
                <a:ea typeface="Roboto"/>
                <a:cs typeface="Roboto"/>
                <a:sym typeface="Roboto"/>
              </a:rPr>
              <a:t> (in the Rubric)</a:t>
            </a:r>
            <a:endParaRPr sz="18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Issues combining back together</a:t>
            </a:r>
            <a:endParaRPr sz="16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Be clear on how ideas/code was shared</a:t>
            </a:r>
            <a:endParaRPr sz="18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We used GitHub (</a:t>
            </a:r>
            <a:r>
              <a:rPr lang="en" sz="1600">
                <a:solidFill>
                  <a:schemeClr val="dk1"/>
                </a:solidFill>
                <a:latin typeface="Roboto"/>
                <a:ea typeface="Roboto"/>
                <a:cs typeface="Roboto"/>
                <a:sym typeface="Roboto"/>
              </a:rPr>
              <a:t>teamwork)</a:t>
            </a:r>
            <a:endParaRPr sz="16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Have a strategy, even something</a:t>
            </a:r>
            <a:r>
              <a:rPr lang="en" sz="1800">
                <a:solidFill>
                  <a:schemeClr val="dk1"/>
                </a:solidFill>
                <a:latin typeface="Roboto"/>
                <a:ea typeface="Roboto"/>
                <a:cs typeface="Roboto"/>
                <a:sym typeface="Roboto"/>
              </a:rPr>
              <a:t> as simple as a schedule</a:t>
            </a:r>
            <a:endParaRPr sz="18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If you didn’t attempt full points… what criteria did </a:t>
            </a:r>
            <a:br>
              <a:rPr lang="en" sz="1600">
                <a:solidFill>
                  <a:schemeClr val="dk1"/>
                </a:solidFill>
                <a:latin typeface="Roboto"/>
                <a:ea typeface="Roboto"/>
                <a:cs typeface="Roboto"/>
                <a:sym typeface="Roboto"/>
              </a:rPr>
            </a:br>
            <a:r>
              <a:rPr lang="en" sz="1600">
                <a:solidFill>
                  <a:schemeClr val="dk1"/>
                </a:solidFill>
                <a:latin typeface="Roboto"/>
                <a:ea typeface="Roboto"/>
                <a:cs typeface="Roboto"/>
                <a:sym typeface="Roboto"/>
              </a:rPr>
              <a:t>you use to select missions?</a:t>
            </a:r>
            <a:endParaRPr sz="16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Document as much as possible for presentation</a:t>
            </a:r>
            <a:endParaRPr sz="18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Keep old attachments if you have enough parts to show judges on iteration</a:t>
            </a:r>
            <a:endParaRPr sz="1600">
              <a:solidFill>
                <a:schemeClr val="dk1"/>
              </a:solidFill>
              <a:latin typeface="Roboto"/>
              <a:ea typeface="Roboto"/>
              <a:cs typeface="Roboto"/>
              <a:sym typeface="Roboto"/>
            </a:endParaRPr>
          </a:p>
        </p:txBody>
      </p:sp>
      <p:pic>
        <p:nvPicPr>
          <p:cNvPr id="306" name="Google Shape;306;p39"/>
          <p:cNvPicPr preferRelativeResize="0"/>
          <p:nvPr/>
        </p:nvPicPr>
        <p:blipFill>
          <a:blip r:embed="rId4">
            <a:alphaModFix/>
          </a:blip>
          <a:stretch>
            <a:fillRect/>
          </a:stretch>
        </p:blipFill>
        <p:spPr>
          <a:xfrm>
            <a:off x="5733860" y="982922"/>
            <a:ext cx="3001975" cy="1451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0"/>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3" name="Google Shape;313;p40"/>
          <p:cNvSpPr txBox="1"/>
          <p:nvPr>
            <p:ph idx="12" type="sldNum"/>
          </p:nvPr>
        </p:nvSpPr>
        <p:spPr>
          <a:xfrm>
            <a:off x="8537117" y="4157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314" name="Google Shape;314;p40"/>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Parting thoughts</a:t>
            </a:r>
            <a:endParaRPr/>
          </a:p>
        </p:txBody>
      </p:sp>
      <p:sp>
        <p:nvSpPr>
          <p:cNvPr id="315" name="Google Shape;315;p40"/>
          <p:cNvSpPr txBox="1"/>
          <p:nvPr/>
        </p:nvSpPr>
        <p:spPr>
          <a:xfrm>
            <a:off x="435600" y="918675"/>
            <a:ext cx="5215200" cy="3597300"/>
          </a:xfrm>
          <a:prstGeom prst="rect">
            <a:avLst/>
          </a:prstGeom>
          <a:noFill/>
          <a:ln>
            <a:noFill/>
          </a:ln>
        </p:spPr>
        <p:txBody>
          <a:bodyPr anchorCtr="0" anchor="t" bIns="45700" lIns="45700" spcFirstLastPara="1" rIns="45700" wrap="square" tIns="45700">
            <a:normAutofit/>
          </a:bodyPr>
          <a:lstStyle/>
          <a:p>
            <a:pPr indent="-342900" lvl="0" marL="457200" rtl="0" algn="l">
              <a:spcBef>
                <a:spcPts val="0"/>
              </a:spcBef>
              <a:spcAft>
                <a:spcPts val="0"/>
              </a:spcAft>
              <a:buSzPts val="1800"/>
              <a:buFont typeface="Roboto"/>
              <a:buChar char="●"/>
            </a:pPr>
            <a:r>
              <a:rPr lang="en" sz="2000">
                <a:latin typeface="Roboto"/>
                <a:ea typeface="Roboto"/>
                <a:cs typeface="Roboto"/>
                <a:sym typeface="Roboto"/>
              </a:rPr>
              <a:t>Batteries are important</a:t>
            </a:r>
            <a:endParaRPr sz="2000">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2000">
                <a:solidFill>
                  <a:schemeClr val="dk1"/>
                </a:solidFill>
                <a:latin typeface="Roboto"/>
                <a:ea typeface="Roboto"/>
                <a:cs typeface="Roboto"/>
                <a:sym typeface="Roboto"/>
              </a:rPr>
              <a:t>Table cleanliness/Tire cleanliness</a:t>
            </a:r>
            <a:endParaRPr sz="20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b="1" lang="en" sz="1800">
                <a:solidFill>
                  <a:schemeClr val="dk1"/>
                </a:solidFill>
                <a:latin typeface="Roboto"/>
                <a:ea typeface="Roboto"/>
                <a:cs typeface="Roboto"/>
                <a:sym typeface="Roboto"/>
              </a:rPr>
              <a:t>Each table is unique!</a:t>
            </a:r>
            <a:endParaRPr b="1"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Wipe clean the wheels</a:t>
            </a:r>
            <a:endParaRPr sz="18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Mechanical Self alignment</a:t>
            </a:r>
            <a:endParaRPr sz="2000">
              <a:latin typeface="Roboto"/>
              <a:ea typeface="Roboto"/>
              <a:cs typeface="Roboto"/>
              <a:sym typeface="Roboto"/>
            </a:endParaRPr>
          </a:p>
          <a:p>
            <a:pPr indent="-342900" lvl="0" marL="457200" rtl="0" algn="l">
              <a:spcBef>
                <a:spcPts val="0"/>
              </a:spcBef>
              <a:spcAft>
                <a:spcPts val="0"/>
              </a:spcAft>
              <a:buSzPts val="1800"/>
              <a:buFont typeface="Roboto"/>
              <a:buChar char="●"/>
            </a:pPr>
            <a:r>
              <a:rPr lang="en" sz="2000">
                <a:latin typeface="Roboto"/>
                <a:ea typeface="Roboto"/>
                <a:cs typeface="Roboto"/>
                <a:sym typeface="Roboto"/>
              </a:rPr>
              <a:t>These are LEGO pieces, they aren’t consistent or precise</a:t>
            </a:r>
            <a:endParaRPr sz="20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Some mission tolerances are less</a:t>
            </a:r>
            <a:br>
              <a:rPr lang="en" sz="1800">
                <a:solidFill>
                  <a:schemeClr val="dk1"/>
                </a:solidFill>
                <a:latin typeface="Roboto"/>
                <a:ea typeface="Roboto"/>
                <a:cs typeface="Roboto"/>
                <a:sym typeface="Roboto"/>
              </a:rPr>
            </a:br>
            <a:r>
              <a:rPr lang="en" sz="1800">
                <a:solidFill>
                  <a:schemeClr val="dk1"/>
                </a:solidFill>
                <a:latin typeface="Roboto"/>
                <a:ea typeface="Roboto"/>
                <a:cs typeface="Roboto"/>
                <a:sym typeface="Roboto"/>
              </a:rPr>
              <a:t>than ⅛” </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No two robots are identical</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Murphy’s Law</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What can go wrong will go wrong</a:t>
            </a:r>
            <a:endParaRPr sz="1800">
              <a:solidFill>
                <a:schemeClr val="dk1"/>
              </a:solidFill>
              <a:latin typeface="Roboto"/>
              <a:ea typeface="Roboto"/>
              <a:cs typeface="Roboto"/>
              <a:sym typeface="Roboto"/>
            </a:endParaRPr>
          </a:p>
        </p:txBody>
      </p:sp>
      <p:pic>
        <p:nvPicPr>
          <p:cNvPr id="316" name="Google Shape;316;p40"/>
          <p:cNvPicPr preferRelativeResize="0"/>
          <p:nvPr/>
        </p:nvPicPr>
        <p:blipFill rotWithShape="1">
          <a:blip r:embed="rId3">
            <a:alphaModFix/>
          </a:blip>
          <a:srcRect b="8870" l="-4300" r="4299" t="-8870"/>
          <a:stretch/>
        </p:blipFill>
        <p:spPr>
          <a:xfrm>
            <a:off x="5358175" y="1125438"/>
            <a:ext cx="3447048" cy="1938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1"/>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3" name="Google Shape;323;p41"/>
          <p:cNvSpPr txBox="1"/>
          <p:nvPr>
            <p:ph idx="12" type="sldNum"/>
          </p:nvPr>
        </p:nvSpPr>
        <p:spPr>
          <a:xfrm>
            <a:off x="8537117" y="4157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324" name="Google Shape;324;p41"/>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Questions</a:t>
            </a:r>
            <a:endParaRPr/>
          </a:p>
        </p:txBody>
      </p:sp>
      <p:pic>
        <p:nvPicPr>
          <p:cNvPr id="325" name="Google Shape;325;p41"/>
          <p:cNvPicPr preferRelativeResize="0"/>
          <p:nvPr/>
        </p:nvPicPr>
        <p:blipFill>
          <a:blip r:embed="rId3">
            <a:alphaModFix/>
          </a:blip>
          <a:stretch>
            <a:fillRect/>
          </a:stretch>
        </p:blipFill>
        <p:spPr>
          <a:xfrm>
            <a:off x="1921688" y="1178000"/>
            <a:ext cx="5300623" cy="2787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2"/>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2" name="Google Shape;332;p42"/>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33" name="Google Shape;333;p42"/>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Plan/Schedule</a:t>
            </a:r>
            <a:endParaRPr>
              <a:solidFill>
                <a:schemeClr val="lt1"/>
              </a:solidFill>
            </a:endParaRPr>
          </a:p>
        </p:txBody>
      </p:sp>
      <p:pic>
        <p:nvPicPr>
          <p:cNvPr id="334" name="Google Shape;334;p42"/>
          <p:cNvPicPr preferRelativeResize="0"/>
          <p:nvPr/>
        </p:nvPicPr>
        <p:blipFill>
          <a:blip r:embed="rId3">
            <a:alphaModFix/>
          </a:blip>
          <a:stretch>
            <a:fillRect/>
          </a:stretch>
        </p:blipFill>
        <p:spPr>
          <a:xfrm>
            <a:off x="1134290" y="845650"/>
            <a:ext cx="6683924" cy="37128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3"/>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1" name="Google Shape;341;p43"/>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42" name="Google Shape;342;p43"/>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Iteration</a:t>
            </a:r>
            <a:endParaRPr>
              <a:solidFill>
                <a:schemeClr val="lt1"/>
              </a:solidFill>
            </a:endParaRPr>
          </a:p>
        </p:txBody>
      </p:sp>
      <p:pic>
        <p:nvPicPr>
          <p:cNvPr id="343" name="Google Shape;343;p43"/>
          <p:cNvPicPr preferRelativeResize="0"/>
          <p:nvPr/>
        </p:nvPicPr>
        <p:blipFill>
          <a:blip r:embed="rId3">
            <a:alphaModFix/>
          </a:blip>
          <a:stretch>
            <a:fillRect/>
          </a:stretch>
        </p:blipFill>
        <p:spPr>
          <a:xfrm>
            <a:off x="283975" y="845645"/>
            <a:ext cx="1895142" cy="3993057"/>
          </a:xfrm>
          <a:prstGeom prst="rect">
            <a:avLst/>
          </a:prstGeom>
          <a:noFill/>
          <a:ln>
            <a:noFill/>
          </a:ln>
        </p:spPr>
      </p:pic>
      <p:pic>
        <p:nvPicPr>
          <p:cNvPr id="344" name="Google Shape;344;p43"/>
          <p:cNvPicPr preferRelativeResize="0"/>
          <p:nvPr/>
        </p:nvPicPr>
        <p:blipFill>
          <a:blip r:embed="rId4">
            <a:alphaModFix/>
          </a:blip>
          <a:stretch>
            <a:fillRect/>
          </a:stretch>
        </p:blipFill>
        <p:spPr>
          <a:xfrm>
            <a:off x="2255317" y="845645"/>
            <a:ext cx="2092066" cy="3993057"/>
          </a:xfrm>
          <a:prstGeom prst="rect">
            <a:avLst/>
          </a:prstGeom>
          <a:noFill/>
          <a:ln>
            <a:noFill/>
          </a:ln>
        </p:spPr>
      </p:pic>
      <p:pic>
        <p:nvPicPr>
          <p:cNvPr id="345" name="Google Shape;345;p43"/>
          <p:cNvPicPr preferRelativeResize="0"/>
          <p:nvPr/>
        </p:nvPicPr>
        <p:blipFill>
          <a:blip r:embed="rId5">
            <a:alphaModFix/>
          </a:blip>
          <a:stretch>
            <a:fillRect/>
          </a:stretch>
        </p:blipFill>
        <p:spPr>
          <a:xfrm>
            <a:off x="4387629" y="941947"/>
            <a:ext cx="1784051" cy="1784024"/>
          </a:xfrm>
          <a:prstGeom prst="rect">
            <a:avLst/>
          </a:prstGeom>
          <a:noFill/>
          <a:ln>
            <a:noFill/>
          </a:ln>
        </p:spPr>
      </p:pic>
      <p:pic>
        <p:nvPicPr>
          <p:cNvPr id="346" name="Google Shape;346;p43"/>
          <p:cNvPicPr preferRelativeResize="0"/>
          <p:nvPr/>
        </p:nvPicPr>
        <p:blipFill>
          <a:blip r:embed="rId6">
            <a:alphaModFix/>
          </a:blip>
          <a:stretch>
            <a:fillRect/>
          </a:stretch>
        </p:blipFill>
        <p:spPr>
          <a:xfrm>
            <a:off x="6543675" y="941950"/>
            <a:ext cx="1784051" cy="1784051"/>
          </a:xfrm>
          <a:prstGeom prst="rect">
            <a:avLst/>
          </a:prstGeom>
          <a:noFill/>
          <a:ln>
            <a:noFill/>
          </a:ln>
        </p:spPr>
      </p:pic>
      <p:pic>
        <p:nvPicPr>
          <p:cNvPr id="347" name="Google Shape;347;p43"/>
          <p:cNvPicPr preferRelativeResize="0"/>
          <p:nvPr/>
        </p:nvPicPr>
        <p:blipFill>
          <a:blip r:embed="rId7">
            <a:alphaModFix/>
          </a:blip>
          <a:stretch>
            <a:fillRect/>
          </a:stretch>
        </p:blipFill>
        <p:spPr>
          <a:xfrm>
            <a:off x="4406650" y="2822275"/>
            <a:ext cx="1745999" cy="1745999"/>
          </a:xfrm>
          <a:prstGeom prst="rect">
            <a:avLst/>
          </a:prstGeom>
          <a:noFill/>
          <a:ln>
            <a:noFill/>
          </a:ln>
        </p:spPr>
      </p:pic>
      <p:cxnSp>
        <p:nvCxnSpPr>
          <p:cNvPr id="348" name="Google Shape;348;p43"/>
          <p:cNvCxnSpPr>
            <a:stCxn id="345" idx="3"/>
            <a:endCxn id="346" idx="1"/>
          </p:cNvCxnSpPr>
          <p:nvPr/>
        </p:nvCxnSpPr>
        <p:spPr>
          <a:xfrm>
            <a:off x="6171680" y="1833959"/>
            <a:ext cx="372000" cy="0"/>
          </a:xfrm>
          <a:prstGeom prst="straightConnector1">
            <a:avLst/>
          </a:prstGeom>
          <a:noFill/>
          <a:ln cap="flat" cmpd="sng" w="38100">
            <a:solidFill>
              <a:schemeClr val="dk2"/>
            </a:solidFill>
            <a:prstDash val="solid"/>
            <a:round/>
            <a:headEnd len="med" w="med" type="none"/>
            <a:tailEnd len="med" w="med" type="triangle"/>
          </a:ln>
        </p:spPr>
      </p:cxnSp>
      <p:cxnSp>
        <p:nvCxnSpPr>
          <p:cNvPr id="349" name="Google Shape;349;p43"/>
          <p:cNvCxnSpPr>
            <a:stCxn id="346" idx="2"/>
            <a:endCxn id="347" idx="3"/>
          </p:cNvCxnSpPr>
          <p:nvPr/>
        </p:nvCxnSpPr>
        <p:spPr>
          <a:xfrm flipH="1">
            <a:off x="6152601" y="2726001"/>
            <a:ext cx="1283100" cy="9693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4"/>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6" name="Google Shape;356;p44"/>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57" name="Google Shape;357;p44"/>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Mechanical</a:t>
            </a:r>
            <a:r>
              <a:rPr lang="en">
                <a:solidFill>
                  <a:schemeClr val="lt1"/>
                </a:solidFill>
              </a:rPr>
              <a:t> Couplings</a:t>
            </a:r>
            <a:endParaRPr>
              <a:solidFill>
                <a:schemeClr val="lt1"/>
              </a:solidFill>
            </a:endParaRPr>
          </a:p>
        </p:txBody>
      </p:sp>
      <p:pic>
        <p:nvPicPr>
          <p:cNvPr descr="Useless machine that utilizes different mechanical principles. Enjoy!&#10;&#10;00:00 Schmidt coupling&#10;00:17 Constant-velocity joint (CV joint)&#10;00:30 Universal joint&#10;00:42 Bevel gears&#10;00:53 Slider-crank linkage&#10;01:08 Sun and planet gear&#10;01:25 Scotch Yoke&#10;01:40 Chebyshev Lambda Linkage&#10;01:58 Chain drive&#10;02:13 Belt drive&#10;02:32 Constant-mesh gearbox&#10;02:50 Oscillating direction changer&#10;03:06 Torque limiter (Lego clutch)&#10;03:19 Winch&#10;03:34 Rack and pinion&#10;03:47 Offset gears&#10;04:00 Uni-directional drive&#10;04:22 Camshaft&#10;04:38 Intermittent mechanism&#10;04:52 Worm gear&#10;05:11 THE FINISHED MACHINE&#10;&#10;Thanks to redshoebox, Lego Technic Mastery, 2in1 Bricking and Sariel. Many of these builds are inspired by (shamelessly copied from) their work.&#10;&#10;FULL KIT&#10;https://buildamoc.com/products/20-mechanical-principles-lego-machine&#10;&#10;FREE BUILDING INSTRUCTIONS&#10;https://brickexperimentchannel.wordpress.com/2022/11/14/20-mechanical-principles-machine/&#10;https://rebrickable.com/mocs/MOC-166626/BrickExperimentChannel/20-mechanical-principles-machine/&#10;&#10;MUSIC&#10;HSM Synthesizer Challenge 2 – Clavis Aurea&#10;Anders Enger Jensen&#10;https://youtu.be/wUyLfCSi_T0" id="358" name="Google Shape;358;p44" title="20 Mechanical Principles combined in a Useless Lego Machine">
            <a:hlinkClick r:id="rId3"/>
          </p:cNvPr>
          <p:cNvPicPr preferRelativeResize="0"/>
          <p:nvPr/>
        </p:nvPicPr>
        <p:blipFill>
          <a:blip r:embed="rId4">
            <a:alphaModFix/>
          </a:blip>
          <a:stretch>
            <a:fillRect/>
          </a:stretch>
        </p:blipFill>
        <p:spPr>
          <a:xfrm>
            <a:off x="1268350" y="911556"/>
            <a:ext cx="6684700" cy="3760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5"/>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5" name="Google Shape;365;p45"/>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66" name="Google Shape;366;p45"/>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Lifting Mechanism</a:t>
            </a:r>
            <a:endParaRPr>
              <a:solidFill>
                <a:schemeClr val="lt1"/>
              </a:solidFill>
            </a:endParaRPr>
          </a:p>
        </p:txBody>
      </p:sp>
      <p:pic>
        <p:nvPicPr>
          <p:cNvPr descr="Here are 3 passive lifting attachments that can be used for FLL. All of these attachments represent certain concepts that allow them to do missions without any motors." id="367" name="Google Shape;367;p45" title="3 Levels of Lifting Attachments">
            <a:hlinkClick r:id="rId3"/>
          </p:cNvPr>
          <p:cNvPicPr preferRelativeResize="0"/>
          <p:nvPr/>
        </p:nvPicPr>
        <p:blipFill>
          <a:blip r:embed="rId4">
            <a:alphaModFix/>
          </a:blip>
          <a:stretch>
            <a:fillRect/>
          </a:stretch>
        </p:blipFill>
        <p:spPr>
          <a:xfrm>
            <a:off x="1340038" y="920205"/>
            <a:ext cx="6463925" cy="3635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9"/>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91" name="Google Shape;91;p19"/>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About me</a:t>
            </a:r>
            <a:endParaRPr/>
          </a:p>
        </p:txBody>
      </p:sp>
      <p:sp>
        <p:nvSpPr>
          <p:cNvPr id="92" name="Google Shape;92;p19"/>
          <p:cNvSpPr txBox="1"/>
          <p:nvPr/>
        </p:nvSpPr>
        <p:spPr>
          <a:xfrm>
            <a:off x="293450" y="960625"/>
            <a:ext cx="8512800" cy="3471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Char char="●"/>
            </a:pPr>
            <a:r>
              <a:rPr lang="en" sz="2000">
                <a:solidFill>
                  <a:schemeClr val="dk1"/>
                </a:solidFill>
              </a:rPr>
              <a:t>Jie Zhang</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Software Engineer</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2024-2025 Coach for Advanced Robotics Team (56774)</a:t>
            </a:r>
            <a:endParaRPr sz="20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Howard County Chinese School - weekend language school</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Finished 8th at State Championship, 2nd Place Robot Performance Award, Core Value finalist</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Champions Award Finalist at Florida Sunshine Invitational</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2023-2024 (different coach): First Place at State, competed in World Championship</a:t>
            </a:r>
            <a:endParaRPr sz="18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Been an FLL parent for 3 years, into 4 years</a:t>
            </a:r>
            <a:endParaRPr sz="20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0"/>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20"/>
          <p:cNvSpPr txBox="1"/>
          <p:nvPr>
            <p:ph idx="12" type="sldNum"/>
          </p:nvPr>
        </p:nvSpPr>
        <p:spPr>
          <a:xfrm>
            <a:off x="8689517" y="42341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100" name="Google Shape;100;p20"/>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Ultimate Robot</a:t>
            </a:r>
            <a:endParaRPr/>
          </a:p>
        </p:txBody>
      </p:sp>
      <p:pic>
        <p:nvPicPr>
          <p:cNvPr descr="This is our Robot game, hope you like it!" id="101" name="Google Shape;101;p20" title="FLL SUBMERGED 620 Points FSINGENIUM Team">
            <a:hlinkClick r:id="rId3"/>
          </p:cNvPr>
          <p:cNvPicPr preferRelativeResize="0"/>
          <p:nvPr/>
        </p:nvPicPr>
        <p:blipFill>
          <a:blip r:embed="rId4">
            <a:alphaModFix/>
          </a:blip>
          <a:stretch>
            <a:fillRect/>
          </a:stretch>
        </p:blipFill>
        <p:spPr>
          <a:xfrm>
            <a:off x="1688150" y="1147333"/>
            <a:ext cx="5767700" cy="3244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21"/>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109" name="Google Shape;109;p21"/>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Keep it simple!</a:t>
            </a:r>
            <a:endParaRPr/>
          </a:p>
        </p:txBody>
      </p:sp>
      <p:sp>
        <p:nvSpPr>
          <p:cNvPr id="110" name="Google Shape;110;p21"/>
          <p:cNvSpPr txBox="1"/>
          <p:nvPr/>
        </p:nvSpPr>
        <p:spPr>
          <a:xfrm>
            <a:off x="293450" y="960625"/>
            <a:ext cx="8221800" cy="36684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Roboto"/>
              <a:buChar char="●"/>
            </a:pPr>
            <a:r>
              <a:rPr lang="en" sz="1900">
                <a:solidFill>
                  <a:schemeClr val="dk1"/>
                </a:solidFill>
                <a:latin typeface="Roboto"/>
                <a:ea typeface="Roboto"/>
                <a:cs typeface="Roboto"/>
                <a:sym typeface="Roboto"/>
              </a:rPr>
              <a:t>You don’t need a complex robot!</a:t>
            </a:r>
            <a:endParaRPr sz="19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900">
                <a:solidFill>
                  <a:schemeClr val="dk1"/>
                </a:solidFill>
                <a:latin typeface="Roboto"/>
                <a:ea typeface="Roboto"/>
                <a:cs typeface="Roboto"/>
                <a:sym typeface="Roboto"/>
              </a:rPr>
              <a:t>You don’t need complex attachments!</a:t>
            </a:r>
            <a:endParaRPr sz="19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900">
                <a:solidFill>
                  <a:schemeClr val="dk1"/>
                </a:solidFill>
                <a:latin typeface="Roboto"/>
                <a:ea typeface="Roboto"/>
                <a:cs typeface="Roboto"/>
                <a:sym typeface="Roboto"/>
              </a:rPr>
              <a:t>You can get 50% of score with basic robot</a:t>
            </a:r>
            <a:endParaRPr sz="1900">
              <a:solidFill>
                <a:schemeClr val="dk1"/>
              </a:solidFill>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800">
                <a:solidFill>
                  <a:schemeClr val="dk1"/>
                </a:solidFill>
                <a:latin typeface="Roboto"/>
                <a:ea typeface="Roboto"/>
                <a:cs typeface="Roboto"/>
                <a:sym typeface="Roboto"/>
              </a:rPr>
              <a:t>A lot of the missions are either:</a:t>
            </a:r>
            <a:endParaRPr sz="1800">
              <a:solidFill>
                <a:schemeClr val="dk1"/>
              </a:solidFill>
              <a:latin typeface="Roboto"/>
              <a:ea typeface="Roboto"/>
              <a:cs typeface="Roboto"/>
              <a:sym typeface="Roboto"/>
            </a:endParaRPr>
          </a:p>
          <a:p>
            <a:pPr indent="-323850" lvl="2" marL="1371600" rtl="0" algn="l">
              <a:spcBef>
                <a:spcPts val="0"/>
              </a:spcBef>
              <a:spcAft>
                <a:spcPts val="0"/>
              </a:spcAft>
              <a:buClr>
                <a:schemeClr val="dk1"/>
              </a:buClr>
              <a:buSzPts val="1500"/>
              <a:buFont typeface="Roboto"/>
              <a:buChar char="■"/>
            </a:pPr>
            <a:r>
              <a:rPr lang="en" sz="1700">
                <a:solidFill>
                  <a:schemeClr val="dk1"/>
                </a:solidFill>
                <a:latin typeface="Roboto"/>
                <a:ea typeface="Roboto"/>
                <a:cs typeface="Roboto"/>
                <a:sym typeface="Roboto"/>
              </a:rPr>
              <a:t>push down</a:t>
            </a:r>
            <a:endParaRPr sz="1700">
              <a:solidFill>
                <a:schemeClr val="dk1"/>
              </a:solidFill>
              <a:latin typeface="Roboto"/>
              <a:ea typeface="Roboto"/>
              <a:cs typeface="Roboto"/>
              <a:sym typeface="Roboto"/>
            </a:endParaRPr>
          </a:p>
          <a:p>
            <a:pPr indent="-323850" lvl="2" marL="1371600" rtl="0" algn="l">
              <a:spcBef>
                <a:spcPts val="0"/>
              </a:spcBef>
              <a:spcAft>
                <a:spcPts val="0"/>
              </a:spcAft>
              <a:buClr>
                <a:schemeClr val="dk1"/>
              </a:buClr>
              <a:buSzPts val="1500"/>
              <a:buFont typeface="Roboto"/>
              <a:buChar char="■"/>
            </a:pPr>
            <a:r>
              <a:rPr lang="en" sz="1700">
                <a:solidFill>
                  <a:schemeClr val="dk1"/>
                </a:solidFill>
                <a:latin typeface="Roboto"/>
                <a:ea typeface="Roboto"/>
                <a:cs typeface="Roboto"/>
                <a:sym typeface="Roboto"/>
              </a:rPr>
              <a:t>lift up (or pick up a looped mission element)</a:t>
            </a:r>
            <a:endParaRPr sz="1700">
              <a:solidFill>
                <a:schemeClr val="dk1"/>
              </a:solidFill>
              <a:latin typeface="Roboto"/>
              <a:ea typeface="Roboto"/>
              <a:cs typeface="Roboto"/>
              <a:sym typeface="Roboto"/>
            </a:endParaRPr>
          </a:p>
          <a:p>
            <a:pPr indent="-323850" lvl="2" marL="1371600" rtl="0" algn="l">
              <a:spcBef>
                <a:spcPts val="0"/>
              </a:spcBef>
              <a:spcAft>
                <a:spcPts val="0"/>
              </a:spcAft>
              <a:buClr>
                <a:schemeClr val="dk1"/>
              </a:buClr>
              <a:buSzPts val="1500"/>
              <a:buFont typeface="Roboto"/>
              <a:buChar char="■"/>
            </a:pPr>
            <a:r>
              <a:rPr lang="en" sz="1700">
                <a:solidFill>
                  <a:schemeClr val="dk1"/>
                </a:solidFill>
                <a:latin typeface="Roboto"/>
                <a:ea typeface="Roboto"/>
                <a:cs typeface="Roboto"/>
                <a:sym typeface="Roboto"/>
              </a:rPr>
              <a:t>push in</a:t>
            </a:r>
            <a:endParaRPr sz="1700">
              <a:solidFill>
                <a:schemeClr val="dk1"/>
              </a:solidFill>
              <a:latin typeface="Roboto"/>
              <a:ea typeface="Roboto"/>
              <a:cs typeface="Roboto"/>
              <a:sym typeface="Roboto"/>
            </a:endParaRPr>
          </a:p>
          <a:p>
            <a:pPr indent="-323850" lvl="2" marL="1371600" rtl="0" algn="l">
              <a:spcBef>
                <a:spcPts val="0"/>
              </a:spcBef>
              <a:spcAft>
                <a:spcPts val="0"/>
              </a:spcAft>
              <a:buClr>
                <a:schemeClr val="dk1"/>
              </a:buClr>
              <a:buSzPts val="1500"/>
              <a:buFont typeface="Roboto"/>
              <a:buChar char="■"/>
            </a:pPr>
            <a:r>
              <a:rPr lang="en" sz="1700">
                <a:solidFill>
                  <a:schemeClr val="dk1"/>
                </a:solidFill>
                <a:latin typeface="Roboto"/>
                <a:ea typeface="Roboto"/>
                <a:cs typeface="Roboto"/>
                <a:sym typeface="Roboto"/>
              </a:rPr>
              <a:t>pull out</a:t>
            </a:r>
            <a:endParaRPr sz="1700">
              <a:solidFill>
                <a:schemeClr val="dk1"/>
              </a:solidFill>
              <a:latin typeface="Roboto"/>
              <a:ea typeface="Roboto"/>
              <a:cs typeface="Roboto"/>
              <a:sym typeface="Roboto"/>
            </a:endParaRPr>
          </a:p>
          <a:p>
            <a:pPr indent="0" lvl="0" marL="1371600" rtl="0" algn="l">
              <a:spcBef>
                <a:spcPts val="0"/>
              </a:spcBef>
              <a:spcAft>
                <a:spcPts val="0"/>
              </a:spcAft>
              <a:buNone/>
            </a:pPr>
            <a:r>
              <a:t/>
            </a:r>
            <a:endParaRPr sz="17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Conservative Est. of 270 pts for </a:t>
            </a:r>
            <a:r>
              <a:rPr lang="en" sz="1800">
                <a:solidFill>
                  <a:schemeClr val="dk1"/>
                </a:solidFill>
                <a:latin typeface="Roboto"/>
                <a:ea typeface="Roboto"/>
                <a:cs typeface="Roboto"/>
                <a:sym typeface="Roboto"/>
              </a:rPr>
              <a:t>Unearthed </a:t>
            </a:r>
            <a:r>
              <a:rPr lang="en" sz="1800">
                <a:solidFill>
                  <a:schemeClr val="dk1"/>
                </a:solidFill>
                <a:latin typeface="Roboto"/>
                <a:ea typeface="Roboto"/>
                <a:cs typeface="Roboto"/>
                <a:sym typeface="Roboto"/>
              </a:rPr>
              <a:t>Challenge</a:t>
            </a:r>
            <a:endParaRPr sz="1800">
              <a:solidFill>
                <a:schemeClr val="dk1"/>
              </a:solidFill>
              <a:latin typeface="Roboto"/>
              <a:ea typeface="Roboto"/>
              <a:cs typeface="Roboto"/>
              <a:sym typeface="Roboto"/>
            </a:endParaRPr>
          </a:p>
          <a:p>
            <a:pPr indent="-336550" lvl="2" marL="13716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Would have placed 19th at Maryland State Championship</a:t>
            </a:r>
            <a:r>
              <a:rPr lang="en" sz="1700">
                <a:solidFill>
                  <a:schemeClr val="dk1"/>
                </a:solidFill>
                <a:latin typeface="Roboto"/>
                <a:ea typeface="Roboto"/>
                <a:cs typeface="Roboto"/>
                <a:sym typeface="Roboto"/>
              </a:rPr>
              <a:t> (Submerged Season)</a:t>
            </a:r>
            <a:endParaRPr sz="1700">
              <a:solidFill>
                <a:schemeClr val="dk1"/>
              </a:solidFill>
              <a:latin typeface="Roboto"/>
              <a:ea typeface="Roboto"/>
              <a:cs typeface="Roboto"/>
              <a:sym typeface="Roboto"/>
            </a:endParaRPr>
          </a:p>
          <a:p>
            <a:pPr indent="-336550" lvl="2" marL="13716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https://flltournament.com/Scoreboard.aspx?TID=29644</a:t>
            </a:r>
            <a:endParaRPr sz="17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111" name="Google Shape;111;p21"/>
          <p:cNvPicPr preferRelativeResize="0"/>
          <p:nvPr/>
        </p:nvPicPr>
        <p:blipFill>
          <a:blip r:embed="rId3">
            <a:alphaModFix/>
          </a:blip>
          <a:stretch>
            <a:fillRect/>
          </a:stretch>
        </p:blipFill>
        <p:spPr>
          <a:xfrm>
            <a:off x="6333124" y="845649"/>
            <a:ext cx="2534650" cy="2534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22"/>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119" name="Google Shape;119;p22"/>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Our Robot</a:t>
            </a:r>
            <a:endParaRPr/>
          </a:p>
        </p:txBody>
      </p:sp>
      <p:pic>
        <p:nvPicPr>
          <p:cNvPr id="120" name="Google Shape;120;p22"/>
          <p:cNvPicPr preferRelativeResize="0"/>
          <p:nvPr/>
        </p:nvPicPr>
        <p:blipFill>
          <a:blip r:embed="rId3">
            <a:alphaModFix/>
          </a:blip>
          <a:stretch>
            <a:fillRect/>
          </a:stretch>
        </p:blipFill>
        <p:spPr>
          <a:xfrm>
            <a:off x="4781557" y="888200"/>
            <a:ext cx="3757826" cy="3608424"/>
          </a:xfrm>
          <a:prstGeom prst="rect">
            <a:avLst/>
          </a:prstGeom>
          <a:noFill/>
          <a:ln>
            <a:noFill/>
          </a:ln>
        </p:spPr>
      </p:pic>
      <p:pic>
        <p:nvPicPr>
          <p:cNvPr id="121" name="Google Shape;121;p22"/>
          <p:cNvPicPr preferRelativeResize="0"/>
          <p:nvPr/>
        </p:nvPicPr>
        <p:blipFill>
          <a:blip r:embed="rId4">
            <a:alphaModFix/>
          </a:blip>
          <a:stretch>
            <a:fillRect/>
          </a:stretch>
        </p:blipFill>
        <p:spPr>
          <a:xfrm>
            <a:off x="343100" y="1131576"/>
            <a:ext cx="3757827" cy="33404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8" name="Google Shape;128;p23"/>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129" name="Google Shape;129;p23"/>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Enerdronics (#1 2024, #2 2023, #1 2022)</a:t>
            </a:r>
            <a:endParaRPr>
              <a:solidFill>
                <a:schemeClr val="lt1"/>
              </a:solidFill>
            </a:endParaRPr>
          </a:p>
        </p:txBody>
      </p:sp>
      <p:pic>
        <p:nvPicPr>
          <p:cNvPr id="130" name="Google Shape;130;p23"/>
          <p:cNvPicPr preferRelativeResize="0"/>
          <p:nvPr/>
        </p:nvPicPr>
        <p:blipFill>
          <a:blip r:embed="rId3">
            <a:alphaModFix/>
          </a:blip>
          <a:stretch>
            <a:fillRect/>
          </a:stretch>
        </p:blipFill>
        <p:spPr>
          <a:xfrm>
            <a:off x="1618525" y="1040066"/>
            <a:ext cx="5424788" cy="31737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7" name="Google Shape;137;p24"/>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138" name="Google Shape;138;p24"/>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Advanced Driving Base</a:t>
            </a:r>
            <a:endParaRPr/>
          </a:p>
        </p:txBody>
      </p:sp>
      <p:sp>
        <p:nvSpPr>
          <p:cNvPr id="139" name="Google Shape;139;p24"/>
          <p:cNvSpPr txBox="1"/>
          <p:nvPr/>
        </p:nvSpPr>
        <p:spPr>
          <a:xfrm>
            <a:off x="293450" y="960625"/>
            <a:ext cx="8512800" cy="3471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From the </a:t>
            </a:r>
            <a:r>
              <a:rPr lang="en" sz="2000">
                <a:solidFill>
                  <a:schemeClr val="dk1"/>
                </a:solidFill>
                <a:latin typeface="Roboto"/>
                <a:ea typeface="Roboto"/>
                <a:cs typeface="Roboto"/>
                <a:sym typeface="Roboto"/>
              </a:rPr>
              <a:t>LEGO</a:t>
            </a:r>
            <a:r>
              <a:rPr lang="en" sz="2000">
                <a:solidFill>
                  <a:schemeClr val="dk1"/>
                </a:solidFill>
                <a:latin typeface="Roboto"/>
                <a:ea typeface="Roboto"/>
                <a:cs typeface="Roboto"/>
                <a:sym typeface="Roboto"/>
              </a:rPr>
              <a:t> Spike Prime Kit instructions, comes with two attachments (tools) as well</a:t>
            </a:r>
            <a:endParaRPr sz="2000">
              <a:solidFill>
                <a:schemeClr val="dk1"/>
              </a:solidFill>
              <a:latin typeface="Roboto"/>
              <a:ea typeface="Roboto"/>
              <a:cs typeface="Roboto"/>
              <a:sym typeface="Roboto"/>
            </a:endParaRPr>
          </a:p>
          <a:p>
            <a:pPr indent="0" lvl="0" marL="457200" rtl="0" algn="l">
              <a:spcBef>
                <a:spcPts val="0"/>
              </a:spcBef>
              <a:spcAft>
                <a:spcPts val="0"/>
              </a:spcAft>
              <a:buNone/>
            </a:pPr>
            <a:r>
              <a:t/>
            </a:r>
            <a:endParaRPr sz="20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If you use the Advanced Driving Base &amp; Attachments 100%, you may not </a:t>
            </a:r>
            <a:r>
              <a:rPr lang="en" sz="2000">
                <a:solidFill>
                  <a:schemeClr val="dk1"/>
                </a:solidFill>
                <a:latin typeface="Roboto"/>
                <a:ea typeface="Roboto"/>
                <a:cs typeface="Roboto"/>
                <a:sym typeface="Roboto"/>
              </a:rPr>
              <a:t>receive</a:t>
            </a:r>
            <a:r>
              <a:rPr lang="en" sz="2000">
                <a:solidFill>
                  <a:schemeClr val="dk1"/>
                </a:solidFill>
                <a:latin typeface="Roboto"/>
                <a:ea typeface="Roboto"/>
                <a:cs typeface="Roboto"/>
                <a:sym typeface="Roboto"/>
              </a:rPr>
              <a:t> robot design innovation points  </a:t>
            </a:r>
            <a:endParaRPr sz="20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We used it, but made custom attachments and we got Robot Design award</a:t>
            </a:r>
            <a:endParaRPr sz="1800">
              <a:solidFill>
                <a:schemeClr val="dk1"/>
              </a:solidFill>
              <a:latin typeface="Roboto"/>
              <a:ea typeface="Roboto"/>
              <a:cs typeface="Roboto"/>
              <a:sym typeface="Roboto"/>
            </a:endParaRPr>
          </a:p>
          <a:p>
            <a:pPr indent="0" lvl="0" marL="914400" rtl="0" algn="l">
              <a:spcBef>
                <a:spcPts val="0"/>
              </a:spcBef>
              <a:spcAft>
                <a:spcPts val="0"/>
              </a:spcAft>
              <a:buNone/>
            </a:pPr>
            <a:r>
              <a:t/>
            </a:r>
            <a:endParaRPr sz="20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Talk/Document why decisions were made</a:t>
            </a:r>
            <a:br>
              <a:rPr lang="en" sz="2000">
                <a:solidFill>
                  <a:schemeClr val="dk1"/>
                </a:solidFill>
                <a:latin typeface="Roboto"/>
                <a:ea typeface="Roboto"/>
                <a:cs typeface="Roboto"/>
                <a:sym typeface="Roboto"/>
              </a:rPr>
            </a:br>
            <a:r>
              <a:rPr lang="en" sz="2000">
                <a:solidFill>
                  <a:schemeClr val="dk1"/>
                </a:solidFill>
                <a:latin typeface="Roboto"/>
                <a:ea typeface="Roboto"/>
                <a:cs typeface="Roboto"/>
                <a:sym typeface="Roboto"/>
              </a:rPr>
              <a:t> (it’s in the Rubric)</a:t>
            </a:r>
            <a:endParaRPr sz="2000">
              <a:solidFill>
                <a:schemeClr val="dk1"/>
              </a:solidFill>
              <a:latin typeface="Roboto"/>
              <a:ea typeface="Roboto"/>
              <a:cs typeface="Roboto"/>
              <a:sym typeface="Roboto"/>
            </a:endParaRPr>
          </a:p>
        </p:txBody>
      </p:sp>
      <p:pic>
        <p:nvPicPr>
          <p:cNvPr id="140" name="Google Shape;140;p24"/>
          <p:cNvPicPr preferRelativeResize="0"/>
          <p:nvPr/>
        </p:nvPicPr>
        <p:blipFill>
          <a:blip r:embed="rId3">
            <a:alphaModFix/>
          </a:blip>
          <a:stretch>
            <a:fillRect/>
          </a:stretch>
        </p:blipFill>
        <p:spPr>
          <a:xfrm>
            <a:off x="6524454" y="2518183"/>
            <a:ext cx="2101625" cy="2101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5"/>
          <p:cNvSpPr txBox="1"/>
          <p:nvPr/>
        </p:nvSpPr>
        <p:spPr>
          <a:xfrm>
            <a:off x="378150" y="845650"/>
            <a:ext cx="8512800" cy="3635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Pros:</a:t>
            </a:r>
            <a:endParaRPr sz="20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Box robots allow easier alignment</a:t>
            </a:r>
            <a:endParaRPr sz="1800">
              <a:solidFill>
                <a:schemeClr val="dk1"/>
              </a:solidFill>
              <a:latin typeface="Roboto"/>
              <a:ea typeface="Roboto"/>
              <a:cs typeface="Roboto"/>
              <a:sym typeface="Roboto"/>
            </a:endParaRPr>
          </a:p>
          <a:p>
            <a:pPr indent="-330200" lvl="2" marL="13716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Most/All robots are </a:t>
            </a:r>
            <a:r>
              <a:rPr lang="en" sz="1600">
                <a:solidFill>
                  <a:schemeClr val="dk1"/>
                </a:solidFill>
                <a:latin typeface="Roboto"/>
                <a:ea typeface="Roboto"/>
                <a:cs typeface="Roboto"/>
                <a:sym typeface="Roboto"/>
              </a:rPr>
              <a:t>alignment</a:t>
            </a:r>
            <a:r>
              <a:rPr lang="en" sz="1600">
                <a:solidFill>
                  <a:schemeClr val="dk1"/>
                </a:solidFill>
                <a:latin typeface="Roboto"/>
                <a:ea typeface="Roboto"/>
                <a:cs typeface="Roboto"/>
                <a:sym typeface="Roboto"/>
              </a:rPr>
              <a:t> based, very few use </a:t>
            </a:r>
            <a:r>
              <a:rPr lang="en" sz="1600">
                <a:solidFill>
                  <a:schemeClr val="dk1"/>
                </a:solidFill>
                <a:latin typeface="Roboto"/>
                <a:ea typeface="Roboto"/>
                <a:cs typeface="Roboto"/>
                <a:sym typeface="Roboto"/>
              </a:rPr>
              <a:t>sensors</a:t>
            </a:r>
            <a:r>
              <a:rPr lang="en" sz="1600">
                <a:solidFill>
                  <a:schemeClr val="dk1"/>
                </a:solidFill>
                <a:latin typeface="Roboto"/>
                <a:ea typeface="Roboto"/>
                <a:cs typeface="Roboto"/>
                <a:sym typeface="Roboto"/>
              </a:rPr>
              <a:t> for map location</a:t>
            </a:r>
            <a:endParaRPr sz="16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Box robots </a:t>
            </a:r>
            <a:r>
              <a:rPr lang="en" sz="1800">
                <a:solidFill>
                  <a:schemeClr val="dk1"/>
                </a:solidFill>
                <a:latin typeface="Roboto"/>
                <a:ea typeface="Roboto"/>
                <a:cs typeface="Roboto"/>
                <a:sym typeface="Roboto"/>
              </a:rPr>
              <a:t>generally</a:t>
            </a:r>
            <a:r>
              <a:rPr lang="en" sz="1800">
                <a:solidFill>
                  <a:schemeClr val="dk1"/>
                </a:solidFill>
                <a:latin typeface="Roboto"/>
                <a:ea typeface="Roboto"/>
                <a:cs typeface="Roboto"/>
                <a:sym typeface="Roboto"/>
              </a:rPr>
              <a:t> use drop-in/snap on attachments vs pegged attachments</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Weight == better friction on mat</a:t>
            </a:r>
            <a:endParaRPr sz="1800">
              <a:solidFill>
                <a:schemeClr val="dk1"/>
              </a:solidFill>
              <a:latin typeface="Roboto"/>
              <a:ea typeface="Roboto"/>
              <a:cs typeface="Roboto"/>
              <a:sym typeface="Roboto"/>
            </a:endParaRPr>
          </a:p>
          <a:p>
            <a:pPr indent="0" lvl="0" marL="457200" rtl="0" algn="l">
              <a:spcBef>
                <a:spcPts val="0"/>
              </a:spcBef>
              <a:spcAft>
                <a:spcPts val="0"/>
              </a:spcAft>
              <a:buNone/>
            </a:pPr>
            <a:r>
              <a:t/>
            </a:r>
            <a:endParaRPr sz="20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Cons:</a:t>
            </a:r>
            <a:endParaRPr sz="20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Box robots are large</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a:t>
            </a:r>
            <a:r>
              <a:rPr lang="en" sz="1800">
                <a:solidFill>
                  <a:schemeClr val="dk1"/>
                </a:solidFill>
                <a:latin typeface="Roboto"/>
                <a:ea typeface="Roboto"/>
                <a:cs typeface="Roboto"/>
                <a:sym typeface="Roboto"/>
              </a:rPr>
              <a:t>omplex for younger/new teams</a:t>
            </a:r>
            <a:endParaRPr sz="1800">
              <a:solidFill>
                <a:schemeClr val="dk1"/>
              </a:solidFill>
              <a:latin typeface="Roboto"/>
              <a:ea typeface="Roboto"/>
              <a:cs typeface="Roboto"/>
              <a:sym typeface="Roboto"/>
            </a:endParaRPr>
          </a:p>
          <a:p>
            <a:pPr indent="0" lvl="0" marL="457200" rtl="0" algn="l">
              <a:spcBef>
                <a:spcPts val="0"/>
              </a:spcBef>
              <a:spcAft>
                <a:spcPts val="0"/>
              </a:spcAft>
              <a:buNone/>
            </a:pPr>
            <a:r>
              <a:t/>
            </a:r>
            <a:endParaRPr sz="20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Talk/Document why decisions were made (it’s in the Rubric)</a:t>
            </a:r>
            <a:endParaRPr sz="2000">
              <a:solidFill>
                <a:schemeClr val="dk1"/>
              </a:solidFill>
              <a:latin typeface="Roboto"/>
              <a:ea typeface="Roboto"/>
              <a:cs typeface="Roboto"/>
              <a:sym typeface="Roboto"/>
            </a:endParaRPr>
          </a:p>
        </p:txBody>
      </p:sp>
      <p:sp>
        <p:nvSpPr>
          <p:cNvPr id="147" name="Google Shape;147;p25"/>
          <p:cNvSpPr/>
          <p:nvPr/>
        </p:nvSpPr>
        <p:spPr>
          <a:xfrm>
            <a:off x="263047" y="273845"/>
            <a:ext cx="8426400" cy="571800"/>
          </a:xfrm>
          <a:prstGeom prst="roundRect">
            <a:avLst>
              <a:gd fmla="val 16667" name="adj"/>
            </a:avLst>
          </a:prstGeom>
          <a:solidFill>
            <a:srgbClr val="ED1C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8" name="Google Shape;148;p25"/>
          <p:cNvSpPr txBox="1"/>
          <p:nvPr>
            <p:ph idx="12" type="sldNum"/>
          </p:nvPr>
        </p:nvSpPr>
        <p:spPr>
          <a:xfrm>
            <a:off x="8689517" y="4919939"/>
            <a:ext cx="357000" cy="157500"/>
          </a:xfrm>
          <a:prstGeom prst="rect">
            <a:avLst/>
          </a:prstGeom>
          <a:noFill/>
          <a:ln>
            <a:noFill/>
          </a:ln>
        </p:spPr>
        <p:txBody>
          <a:bodyPr anchorCtr="0" anchor="ctr" bIns="45700" lIns="91425" spcFirstLastPara="1" rIns="91425" wrap="square" tIns="4570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sp>
        <p:nvSpPr>
          <p:cNvPr id="149" name="Google Shape;149;p25"/>
          <p:cNvSpPr txBox="1"/>
          <p:nvPr>
            <p:ph type="title"/>
          </p:nvPr>
        </p:nvSpPr>
        <p:spPr>
          <a:xfrm>
            <a:off x="628650" y="273845"/>
            <a:ext cx="7886700" cy="5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lang="en">
                <a:solidFill>
                  <a:schemeClr val="lt1"/>
                </a:solidFill>
              </a:rPr>
              <a:t>Why/Why Not</a:t>
            </a:r>
            <a:r>
              <a:rPr lang="en">
                <a:solidFill>
                  <a:schemeClr val="lt1"/>
                </a:solidFill>
              </a:rPr>
              <a:t> Box robots</a:t>
            </a:r>
            <a:endParaRPr/>
          </a:p>
        </p:txBody>
      </p:sp>
      <p:pic>
        <p:nvPicPr>
          <p:cNvPr id="150" name="Google Shape;150;p25" title="box_robot_small.jpg"/>
          <p:cNvPicPr preferRelativeResize="0"/>
          <p:nvPr/>
        </p:nvPicPr>
        <p:blipFill>
          <a:blip r:embed="rId3">
            <a:alphaModFix/>
          </a:blip>
          <a:stretch>
            <a:fillRect/>
          </a:stretch>
        </p:blipFill>
        <p:spPr>
          <a:xfrm>
            <a:off x="5277525" y="2155775"/>
            <a:ext cx="3553774" cy="1835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